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1.xml" ContentType="application/vnd.openxmlformats-officedocument.presentationml.tag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258" r:id="rId4"/>
    <p:sldId id="290" r:id="rId5"/>
    <p:sldId id="287" r:id="rId6"/>
    <p:sldId id="259" r:id="rId7"/>
    <p:sldId id="260" r:id="rId8"/>
    <p:sldId id="261" r:id="rId9"/>
    <p:sldId id="262" r:id="rId10"/>
    <p:sldId id="280" r:id="rId11"/>
    <p:sldId id="263" r:id="rId12"/>
    <p:sldId id="264" r:id="rId13"/>
    <p:sldId id="281" r:id="rId14"/>
    <p:sldId id="288" r:id="rId15"/>
    <p:sldId id="265" r:id="rId16"/>
    <p:sldId id="289" r:id="rId17"/>
    <p:sldId id="266" r:id="rId18"/>
    <p:sldId id="282" r:id="rId19"/>
    <p:sldId id="283" r:id="rId20"/>
    <p:sldId id="267" r:id="rId21"/>
    <p:sldId id="271" r:id="rId22"/>
    <p:sldId id="284" r:id="rId23"/>
    <p:sldId id="285" r:id="rId24"/>
    <p:sldId id="274" r:id="rId25"/>
    <p:sldId id="277" r:id="rId26"/>
    <p:sldId id="276" r:id="rId27"/>
    <p:sldId id="286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a Claudia Teodoro" initials="ACT" lastIdx="19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120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3BCB2F-CA6E-427D-A388-30A1F79B2A4D}" type="doc">
      <dgm:prSet loTypeId="urn:microsoft.com/office/officeart/2009/layout/CircleArrowProcess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3EFA3719-5BBA-426F-A0D5-4277DE5522A3}">
      <dgm:prSet phldrT="[Text]" custT="1"/>
      <dgm:spPr/>
      <dgm:t>
        <a:bodyPr/>
        <a:lstStyle/>
        <a:p>
          <a:r>
            <a:rPr lang="pt-PT" sz="1400" b="1" noProof="0" dirty="0" smtClean="0">
              <a:latin typeface="Cambria" panose="02040503050406030204" pitchFamily="18" charset="0"/>
            </a:rPr>
            <a:t>Precise</a:t>
          </a:r>
          <a:r>
            <a:rPr lang="pt-PT" sz="1400" noProof="0" dirty="0" smtClean="0">
              <a:latin typeface="Cambria" panose="02040503050406030204" pitchFamily="18" charset="0"/>
            </a:rPr>
            <a:t> knowledge of erosion risk</a:t>
          </a:r>
          <a:endParaRPr lang="pt-PT" sz="1400" noProof="0" dirty="0">
            <a:latin typeface="Cambria" panose="02040503050406030204" pitchFamily="18" charset="0"/>
          </a:endParaRPr>
        </a:p>
      </dgm:t>
    </dgm:pt>
    <dgm:pt modelId="{1148978B-CFA4-4F8B-9D43-38FA78291CDA}" type="parTrans" cxnId="{23369FEF-283D-46FF-AA95-8F117B3E31D9}">
      <dgm:prSet/>
      <dgm:spPr/>
      <dgm:t>
        <a:bodyPr/>
        <a:lstStyle/>
        <a:p>
          <a:endParaRPr lang="pt-PT" noProof="0" dirty="0"/>
        </a:p>
      </dgm:t>
    </dgm:pt>
    <dgm:pt modelId="{B4530CE0-CA7D-48F6-B80E-34AFD69F8E80}" type="sibTrans" cxnId="{23369FEF-283D-46FF-AA95-8F117B3E31D9}">
      <dgm:prSet/>
      <dgm:spPr/>
      <dgm:t>
        <a:bodyPr/>
        <a:lstStyle/>
        <a:p>
          <a:endParaRPr lang="pt-PT" noProof="0" dirty="0"/>
        </a:p>
      </dgm:t>
    </dgm:pt>
    <dgm:pt modelId="{5B26F0CB-B58C-461B-AEBD-0EBE22789BC8}">
      <dgm:prSet phldrT="[Text]" custT="1"/>
      <dgm:spPr/>
      <dgm:t>
        <a:bodyPr/>
        <a:lstStyle/>
        <a:p>
          <a:r>
            <a:rPr lang="pt-PT" sz="1400" b="1" noProof="0" dirty="0" smtClean="0">
              <a:latin typeface="Cambria" panose="02040503050406030204" pitchFamily="18" charset="0"/>
            </a:rPr>
            <a:t>Environmental</a:t>
          </a:r>
          <a:r>
            <a:rPr lang="pt-PT" sz="1400" noProof="0" dirty="0" smtClean="0">
              <a:latin typeface="Cambria" panose="02040503050406030204" pitchFamily="18" charset="0"/>
            </a:rPr>
            <a:t> and </a:t>
          </a:r>
          <a:r>
            <a:rPr lang="pt-PT" sz="1400" b="1" noProof="0" dirty="0" smtClean="0">
              <a:latin typeface="Cambria" panose="02040503050406030204" pitchFamily="18" charset="0"/>
            </a:rPr>
            <a:t>economics</a:t>
          </a:r>
          <a:r>
            <a:rPr lang="pt-PT" sz="1400" noProof="0" dirty="0" smtClean="0">
              <a:latin typeface="Cambria" panose="02040503050406030204" pitchFamily="18" charset="0"/>
            </a:rPr>
            <a:t> consequences</a:t>
          </a:r>
          <a:endParaRPr lang="pt-PT" sz="1400" noProof="0" dirty="0">
            <a:latin typeface="Cambria" panose="02040503050406030204" pitchFamily="18" charset="0"/>
          </a:endParaRPr>
        </a:p>
      </dgm:t>
    </dgm:pt>
    <dgm:pt modelId="{45F4F2F4-0A96-466A-BDD9-4BFC6793666D}" type="parTrans" cxnId="{75E69EE2-5388-4849-908A-CAF529AF6A66}">
      <dgm:prSet/>
      <dgm:spPr/>
      <dgm:t>
        <a:bodyPr/>
        <a:lstStyle/>
        <a:p>
          <a:endParaRPr lang="pt-PT" noProof="0" dirty="0"/>
        </a:p>
      </dgm:t>
    </dgm:pt>
    <dgm:pt modelId="{58780303-0DB4-48EF-AC94-C2FE692CAFB6}" type="sibTrans" cxnId="{75E69EE2-5388-4849-908A-CAF529AF6A66}">
      <dgm:prSet/>
      <dgm:spPr/>
      <dgm:t>
        <a:bodyPr/>
        <a:lstStyle/>
        <a:p>
          <a:endParaRPr lang="pt-PT" noProof="0" dirty="0"/>
        </a:p>
      </dgm:t>
    </dgm:pt>
    <dgm:pt modelId="{DF587C36-C81F-4DA5-8BF3-7C35B2CD7003}">
      <dgm:prSet phldrT="[Text]" custT="1"/>
      <dgm:spPr/>
      <dgm:t>
        <a:bodyPr/>
        <a:lstStyle/>
        <a:p>
          <a:r>
            <a:rPr lang="pt-PT" sz="1400" b="1" noProof="0" dirty="0" smtClean="0">
              <a:latin typeface="Cambria" panose="02040503050406030204" pitchFamily="18" charset="0"/>
            </a:rPr>
            <a:t>Dificulte</a:t>
          </a:r>
          <a:r>
            <a:rPr lang="pt-PT" sz="1400" noProof="0" dirty="0" smtClean="0">
              <a:latin typeface="Cambria" panose="02040503050406030204" pitchFamily="18" charset="0"/>
            </a:rPr>
            <a:t> to obtain and estimate</a:t>
          </a:r>
          <a:endParaRPr lang="pt-PT" sz="1400" noProof="0" dirty="0">
            <a:latin typeface="Cambria" panose="02040503050406030204" pitchFamily="18" charset="0"/>
          </a:endParaRPr>
        </a:p>
      </dgm:t>
    </dgm:pt>
    <dgm:pt modelId="{92DCDAD9-EE42-47F7-BD9E-20CED25EC7CE}" type="parTrans" cxnId="{95E62683-2A2C-4170-B580-8C61C641E90F}">
      <dgm:prSet/>
      <dgm:spPr/>
      <dgm:t>
        <a:bodyPr/>
        <a:lstStyle/>
        <a:p>
          <a:endParaRPr lang="pt-PT" noProof="0" dirty="0"/>
        </a:p>
      </dgm:t>
    </dgm:pt>
    <dgm:pt modelId="{F80B1E91-FA54-4AF7-B5AB-5506BA3885A6}" type="sibTrans" cxnId="{95E62683-2A2C-4170-B580-8C61C641E90F}">
      <dgm:prSet/>
      <dgm:spPr/>
      <dgm:t>
        <a:bodyPr/>
        <a:lstStyle/>
        <a:p>
          <a:endParaRPr lang="pt-PT" noProof="0" dirty="0"/>
        </a:p>
      </dgm:t>
    </dgm:pt>
    <dgm:pt modelId="{994A4289-94DD-4602-AD1C-B70BF5F819F9}" type="pres">
      <dgm:prSet presAssocID="{CB3BCB2F-CA6E-427D-A388-30A1F79B2A4D}" presName="Name0" presStyleCnt="0">
        <dgm:presLayoutVars>
          <dgm:chMax val="7"/>
          <dgm:chPref val="7"/>
          <dgm:dir/>
          <dgm:animLvl val="lvl"/>
        </dgm:presLayoutVars>
      </dgm:prSet>
      <dgm:spPr/>
      <dgm:t>
        <a:bodyPr/>
        <a:lstStyle/>
        <a:p>
          <a:endParaRPr lang="en-GB"/>
        </a:p>
      </dgm:t>
    </dgm:pt>
    <dgm:pt modelId="{7E9102C8-4116-4E25-A6B6-F4F099BB25BC}" type="pres">
      <dgm:prSet presAssocID="{3EFA3719-5BBA-426F-A0D5-4277DE5522A3}" presName="Accent1" presStyleCnt="0"/>
      <dgm:spPr/>
    </dgm:pt>
    <dgm:pt modelId="{E799FF45-8D2D-4711-ABBA-F2D88FCE8D9E}" type="pres">
      <dgm:prSet presAssocID="{3EFA3719-5BBA-426F-A0D5-4277DE5522A3}" presName="Accent" presStyleLbl="node1" presStyleIdx="0" presStyleCnt="3"/>
      <dgm:spPr/>
    </dgm:pt>
    <dgm:pt modelId="{6049C7BE-B14A-4AC7-AA05-225DE3894537}" type="pres">
      <dgm:prSet presAssocID="{3EFA3719-5BBA-426F-A0D5-4277DE5522A3}" presName="Parent1" presStyleLbl="revTx" presStyleIdx="0" presStyleCnt="3" custScaleX="111008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6ECCB56-DB71-4586-8AEE-B006EF1E05E6}" type="pres">
      <dgm:prSet presAssocID="{5B26F0CB-B58C-461B-AEBD-0EBE22789BC8}" presName="Accent2" presStyleCnt="0"/>
      <dgm:spPr/>
    </dgm:pt>
    <dgm:pt modelId="{653BE94E-A3A8-4B8E-80AA-AA7B52C6A235}" type="pres">
      <dgm:prSet presAssocID="{5B26F0CB-B58C-461B-AEBD-0EBE22789BC8}" presName="Accent" presStyleLbl="node1" presStyleIdx="1" presStyleCnt="3"/>
      <dgm:spPr/>
    </dgm:pt>
    <dgm:pt modelId="{947BFC28-99DA-4512-A34D-A08A66863655}" type="pres">
      <dgm:prSet presAssocID="{5B26F0CB-B58C-461B-AEBD-0EBE22789BC8}" presName="Parent2" presStyleLbl="revTx" presStyleIdx="1" presStyleCnt="3" custScaleX="11715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39B0F18-2B37-493C-8FB0-37F680AD586C}" type="pres">
      <dgm:prSet presAssocID="{DF587C36-C81F-4DA5-8BF3-7C35B2CD7003}" presName="Accent3" presStyleCnt="0"/>
      <dgm:spPr/>
    </dgm:pt>
    <dgm:pt modelId="{2C34E4CF-BCEC-4A2D-8EAE-FC6D618B9F0B}" type="pres">
      <dgm:prSet presAssocID="{DF587C36-C81F-4DA5-8BF3-7C35B2CD7003}" presName="Accent" presStyleLbl="node1" presStyleIdx="2" presStyleCnt="3"/>
      <dgm:spPr/>
    </dgm:pt>
    <dgm:pt modelId="{F7FB1E8B-B53E-4CDE-B654-CEC94491BF42}" type="pres">
      <dgm:prSet presAssocID="{DF587C36-C81F-4DA5-8BF3-7C35B2CD7003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95E62683-2A2C-4170-B580-8C61C641E90F}" srcId="{CB3BCB2F-CA6E-427D-A388-30A1F79B2A4D}" destId="{DF587C36-C81F-4DA5-8BF3-7C35B2CD7003}" srcOrd="2" destOrd="0" parTransId="{92DCDAD9-EE42-47F7-BD9E-20CED25EC7CE}" sibTransId="{F80B1E91-FA54-4AF7-B5AB-5506BA3885A6}"/>
    <dgm:cxn modelId="{30E9BF5C-C01F-4172-BAEA-99C0956127E2}" type="presOf" srcId="{3EFA3719-5BBA-426F-A0D5-4277DE5522A3}" destId="{6049C7BE-B14A-4AC7-AA05-225DE3894537}" srcOrd="0" destOrd="0" presId="urn:microsoft.com/office/officeart/2009/layout/CircleArrowProcess"/>
    <dgm:cxn modelId="{75E69EE2-5388-4849-908A-CAF529AF6A66}" srcId="{CB3BCB2F-CA6E-427D-A388-30A1F79B2A4D}" destId="{5B26F0CB-B58C-461B-AEBD-0EBE22789BC8}" srcOrd="1" destOrd="0" parTransId="{45F4F2F4-0A96-466A-BDD9-4BFC6793666D}" sibTransId="{58780303-0DB4-48EF-AC94-C2FE692CAFB6}"/>
    <dgm:cxn modelId="{23369FEF-283D-46FF-AA95-8F117B3E31D9}" srcId="{CB3BCB2F-CA6E-427D-A388-30A1F79B2A4D}" destId="{3EFA3719-5BBA-426F-A0D5-4277DE5522A3}" srcOrd="0" destOrd="0" parTransId="{1148978B-CFA4-4F8B-9D43-38FA78291CDA}" sibTransId="{B4530CE0-CA7D-48F6-B80E-34AFD69F8E80}"/>
    <dgm:cxn modelId="{5D250E90-DF42-48A0-9310-256BCBE52523}" type="presOf" srcId="{DF587C36-C81F-4DA5-8BF3-7C35B2CD7003}" destId="{F7FB1E8B-B53E-4CDE-B654-CEC94491BF42}" srcOrd="0" destOrd="0" presId="urn:microsoft.com/office/officeart/2009/layout/CircleArrowProcess"/>
    <dgm:cxn modelId="{A3983FB2-76BC-44AD-83EC-B1449FEB37A6}" type="presOf" srcId="{CB3BCB2F-CA6E-427D-A388-30A1F79B2A4D}" destId="{994A4289-94DD-4602-AD1C-B70BF5F819F9}" srcOrd="0" destOrd="0" presId="urn:microsoft.com/office/officeart/2009/layout/CircleArrowProcess"/>
    <dgm:cxn modelId="{42FFE677-2E71-4AAA-93B4-5E9CA9E90538}" type="presOf" srcId="{5B26F0CB-B58C-461B-AEBD-0EBE22789BC8}" destId="{947BFC28-99DA-4512-A34D-A08A66863655}" srcOrd="0" destOrd="0" presId="urn:microsoft.com/office/officeart/2009/layout/CircleArrowProcess"/>
    <dgm:cxn modelId="{97BDB274-4B00-48A6-9319-DA95C1DC6C4C}" type="presParOf" srcId="{994A4289-94DD-4602-AD1C-B70BF5F819F9}" destId="{7E9102C8-4116-4E25-A6B6-F4F099BB25BC}" srcOrd="0" destOrd="0" presId="urn:microsoft.com/office/officeart/2009/layout/CircleArrowProcess"/>
    <dgm:cxn modelId="{AC372C16-2C9E-4D47-8342-83D414C9102E}" type="presParOf" srcId="{7E9102C8-4116-4E25-A6B6-F4F099BB25BC}" destId="{E799FF45-8D2D-4711-ABBA-F2D88FCE8D9E}" srcOrd="0" destOrd="0" presId="urn:microsoft.com/office/officeart/2009/layout/CircleArrowProcess"/>
    <dgm:cxn modelId="{67A5EF75-398C-41F3-B1E3-098CB0F7F359}" type="presParOf" srcId="{994A4289-94DD-4602-AD1C-B70BF5F819F9}" destId="{6049C7BE-B14A-4AC7-AA05-225DE3894537}" srcOrd="1" destOrd="0" presId="urn:microsoft.com/office/officeart/2009/layout/CircleArrowProcess"/>
    <dgm:cxn modelId="{A1E631AA-EC67-42FD-9764-945A0998C3E6}" type="presParOf" srcId="{994A4289-94DD-4602-AD1C-B70BF5F819F9}" destId="{46ECCB56-DB71-4586-8AEE-B006EF1E05E6}" srcOrd="2" destOrd="0" presId="urn:microsoft.com/office/officeart/2009/layout/CircleArrowProcess"/>
    <dgm:cxn modelId="{96EF47AF-58C5-4279-A560-32CCA98C0090}" type="presParOf" srcId="{46ECCB56-DB71-4586-8AEE-B006EF1E05E6}" destId="{653BE94E-A3A8-4B8E-80AA-AA7B52C6A235}" srcOrd="0" destOrd="0" presId="urn:microsoft.com/office/officeart/2009/layout/CircleArrowProcess"/>
    <dgm:cxn modelId="{EA827AE7-2E31-41EE-9DDB-E540A0B75E21}" type="presParOf" srcId="{994A4289-94DD-4602-AD1C-B70BF5F819F9}" destId="{947BFC28-99DA-4512-A34D-A08A66863655}" srcOrd="3" destOrd="0" presId="urn:microsoft.com/office/officeart/2009/layout/CircleArrowProcess"/>
    <dgm:cxn modelId="{DD8169E1-8FD9-40AB-952C-CFEC8A475559}" type="presParOf" srcId="{994A4289-94DD-4602-AD1C-B70BF5F819F9}" destId="{639B0F18-2B37-493C-8FB0-37F680AD586C}" srcOrd="4" destOrd="0" presId="urn:microsoft.com/office/officeart/2009/layout/CircleArrowProcess"/>
    <dgm:cxn modelId="{8BD8172A-197D-4EDF-B41D-21E7C87FB0B0}" type="presParOf" srcId="{639B0F18-2B37-493C-8FB0-37F680AD586C}" destId="{2C34E4CF-BCEC-4A2D-8EAE-FC6D618B9F0B}" srcOrd="0" destOrd="0" presId="urn:microsoft.com/office/officeart/2009/layout/CircleArrowProcess"/>
    <dgm:cxn modelId="{34836610-B2E9-4FE5-9419-7081B3A259E0}" type="presParOf" srcId="{994A4289-94DD-4602-AD1C-B70BF5F819F9}" destId="{F7FB1E8B-B53E-4CDE-B654-CEC94491BF42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FC13DB-337D-47B4-88A6-B2057E0984B7}" type="doc">
      <dgm:prSet loTypeId="urn:microsoft.com/office/officeart/2005/8/layout/cycle5" loCatId="cycle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GB"/>
        </a:p>
      </dgm:t>
    </dgm:pt>
    <dgm:pt modelId="{75CC5FBE-66A1-47D1-810A-D06C3D70B68F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R (rainfall </a:t>
          </a:r>
          <a:r>
            <a:rPr lang="en-GB" dirty="0" err="1" smtClean="0">
              <a:latin typeface="Cambria" panose="02040503050406030204" pitchFamily="18" charset="0"/>
            </a:rPr>
            <a:t>erosivity</a:t>
          </a:r>
          <a:r>
            <a:rPr lang="en-GB" dirty="0" smtClean="0">
              <a:latin typeface="Cambria" panose="02040503050406030204" pitchFamily="18" charset="0"/>
            </a:rPr>
            <a:t> factor)</a:t>
          </a:r>
          <a:endParaRPr lang="en-GB" dirty="0">
            <a:latin typeface="Cambria" panose="02040503050406030204" pitchFamily="18" charset="0"/>
          </a:endParaRPr>
        </a:p>
      </dgm:t>
    </dgm:pt>
    <dgm:pt modelId="{6E3198A9-0510-4242-9377-7592371F0FAD}" type="parTrans" cxnId="{DE9C3BEE-98F2-4E12-882B-E790288853AA}">
      <dgm:prSet/>
      <dgm:spPr/>
      <dgm:t>
        <a:bodyPr/>
        <a:lstStyle/>
        <a:p>
          <a:endParaRPr lang="en-GB"/>
        </a:p>
      </dgm:t>
    </dgm:pt>
    <dgm:pt modelId="{D7F1ADFF-AE58-4278-8F60-72C170E14CB6}" type="sibTrans" cxnId="{DE9C3BEE-98F2-4E12-882B-E790288853AA}">
      <dgm:prSet/>
      <dgm:spPr/>
      <dgm:t>
        <a:bodyPr/>
        <a:lstStyle/>
        <a:p>
          <a:endParaRPr lang="en-GB"/>
        </a:p>
      </dgm:t>
    </dgm:pt>
    <dgm:pt modelId="{DA3C3600-0CBF-4C41-85DF-BCCDC67BD40F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K (soil </a:t>
          </a:r>
          <a:r>
            <a:rPr lang="en-GB" dirty="0" err="1" smtClean="0">
              <a:latin typeface="Cambria" panose="02040503050406030204" pitchFamily="18" charset="0"/>
            </a:rPr>
            <a:t>erodibility</a:t>
          </a:r>
          <a:r>
            <a:rPr lang="en-GB" dirty="0" smtClean="0">
              <a:latin typeface="Cambria" panose="02040503050406030204" pitchFamily="18" charset="0"/>
            </a:rPr>
            <a:t> factor)</a:t>
          </a:r>
          <a:endParaRPr lang="en-GB" dirty="0">
            <a:latin typeface="Cambria" panose="02040503050406030204" pitchFamily="18" charset="0"/>
          </a:endParaRPr>
        </a:p>
      </dgm:t>
    </dgm:pt>
    <dgm:pt modelId="{C3B5307C-5B38-403B-BA55-4A8B371D1974}" type="parTrans" cxnId="{4C0D8BD4-0676-400A-8C7F-86BC6A948E61}">
      <dgm:prSet/>
      <dgm:spPr/>
      <dgm:t>
        <a:bodyPr/>
        <a:lstStyle/>
        <a:p>
          <a:endParaRPr lang="en-GB"/>
        </a:p>
      </dgm:t>
    </dgm:pt>
    <dgm:pt modelId="{4794D896-DC34-4613-B620-D0824E4EF4E4}" type="sibTrans" cxnId="{4C0D8BD4-0676-400A-8C7F-86BC6A948E61}">
      <dgm:prSet/>
      <dgm:spPr/>
      <dgm:t>
        <a:bodyPr/>
        <a:lstStyle/>
        <a:p>
          <a:endParaRPr lang="en-GB"/>
        </a:p>
      </dgm:t>
    </dgm:pt>
    <dgm:pt modelId="{6833B492-EE82-48F5-914A-AF856121954E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LS (Slope Length factor)</a:t>
          </a:r>
          <a:endParaRPr lang="en-GB" dirty="0">
            <a:latin typeface="Cambria" panose="02040503050406030204" pitchFamily="18" charset="0"/>
          </a:endParaRPr>
        </a:p>
      </dgm:t>
    </dgm:pt>
    <dgm:pt modelId="{E264F728-F7DA-415C-A38A-FEE37FC5338E}" type="parTrans" cxnId="{5809192C-BA8A-441A-BEC6-00108AFD55B5}">
      <dgm:prSet/>
      <dgm:spPr/>
      <dgm:t>
        <a:bodyPr/>
        <a:lstStyle/>
        <a:p>
          <a:endParaRPr lang="en-GB"/>
        </a:p>
      </dgm:t>
    </dgm:pt>
    <dgm:pt modelId="{74EF2F82-A98B-4F01-B645-BAA2A66C2C5F}" type="sibTrans" cxnId="{5809192C-BA8A-441A-BEC6-00108AFD55B5}">
      <dgm:prSet/>
      <dgm:spPr/>
      <dgm:t>
        <a:bodyPr/>
        <a:lstStyle/>
        <a:p>
          <a:endParaRPr lang="en-GB"/>
        </a:p>
      </dgm:t>
    </dgm:pt>
    <dgm:pt modelId="{43D94C90-3325-4A9A-857D-B9680A764F99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C (cover management factor)</a:t>
          </a:r>
          <a:endParaRPr lang="en-GB" dirty="0">
            <a:latin typeface="Cambria" panose="02040503050406030204" pitchFamily="18" charset="0"/>
          </a:endParaRPr>
        </a:p>
      </dgm:t>
    </dgm:pt>
    <dgm:pt modelId="{4BDFB508-3EC4-43FF-A862-402138776F05}" type="parTrans" cxnId="{86D4CA4A-C6D2-4C7A-8941-22D696FF0AC2}">
      <dgm:prSet/>
      <dgm:spPr/>
      <dgm:t>
        <a:bodyPr/>
        <a:lstStyle/>
        <a:p>
          <a:endParaRPr lang="en-GB"/>
        </a:p>
      </dgm:t>
    </dgm:pt>
    <dgm:pt modelId="{061E56EF-8560-448B-9BFA-DA2249C24CFB}" type="sibTrans" cxnId="{86D4CA4A-C6D2-4C7A-8941-22D696FF0AC2}">
      <dgm:prSet/>
      <dgm:spPr/>
      <dgm:t>
        <a:bodyPr/>
        <a:lstStyle/>
        <a:p>
          <a:endParaRPr lang="en-GB"/>
        </a:p>
      </dgm:t>
    </dgm:pt>
    <dgm:pt modelId="{A8E8C862-255C-441C-BE0C-95D98AB635F3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P (conservation practice factor)</a:t>
          </a:r>
          <a:endParaRPr lang="en-GB" dirty="0">
            <a:latin typeface="Cambria" panose="02040503050406030204" pitchFamily="18" charset="0"/>
          </a:endParaRPr>
        </a:p>
      </dgm:t>
    </dgm:pt>
    <dgm:pt modelId="{7A3C3046-279B-4242-99B1-79CFBA3DAD43}" type="parTrans" cxnId="{CC7C1CB7-E840-419D-A1C2-B5F1728DA4F4}">
      <dgm:prSet/>
      <dgm:spPr/>
      <dgm:t>
        <a:bodyPr/>
        <a:lstStyle/>
        <a:p>
          <a:endParaRPr lang="en-GB"/>
        </a:p>
      </dgm:t>
    </dgm:pt>
    <dgm:pt modelId="{762E55DB-97F8-4C7D-BA6A-7E0E550B7529}" type="sibTrans" cxnId="{CC7C1CB7-E840-419D-A1C2-B5F1728DA4F4}">
      <dgm:prSet/>
      <dgm:spPr/>
      <dgm:t>
        <a:bodyPr/>
        <a:lstStyle/>
        <a:p>
          <a:endParaRPr lang="en-GB"/>
        </a:p>
      </dgm:t>
    </dgm:pt>
    <dgm:pt modelId="{6318FAE9-9080-4ECF-953B-4294E39C2F7A}" type="pres">
      <dgm:prSet presAssocID="{0FFC13DB-337D-47B4-88A6-B2057E0984B7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4DB32836-197D-45BD-960A-7EBAFBB9252B}" type="pres">
      <dgm:prSet presAssocID="{75CC5FBE-66A1-47D1-810A-D06C3D70B68F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DB0BAF2-F822-4396-8E6C-CBD5731410CD}" type="pres">
      <dgm:prSet presAssocID="{75CC5FBE-66A1-47D1-810A-D06C3D70B68F}" presName="spNode" presStyleCnt="0"/>
      <dgm:spPr/>
    </dgm:pt>
    <dgm:pt modelId="{6F2AA44B-2C95-4EF2-9DA7-C70231942F10}" type="pres">
      <dgm:prSet presAssocID="{D7F1ADFF-AE58-4278-8F60-72C170E14CB6}" presName="sibTrans" presStyleLbl="sibTrans1D1" presStyleIdx="0" presStyleCnt="5"/>
      <dgm:spPr/>
      <dgm:t>
        <a:bodyPr/>
        <a:lstStyle/>
        <a:p>
          <a:endParaRPr lang="en-GB"/>
        </a:p>
      </dgm:t>
    </dgm:pt>
    <dgm:pt modelId="{D121AB7E-CD9D-40CC-A5BA-CEFFC3E25975}" type="pres">
      <dgm:prSet presAssocID="{DA3C3600-0CBF-4C41-85DF-BCCDC67BD40F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A59C4D47-FA3C-477D-B243-1AEC510FC6D0}" type="pres">
      <dgm:prSet presAssocID="{DA3C3600-0CBF-4C41-85DF-BCCDC67BD40F}" presName="spNode" presStyleCnt="0"/>
      <dgm:spPr/>
    </dgm:pt>
    <dgm:pt modelId="{E5DB4836-7BAB-4624-ACA3-9F848B9BA469}" type="pres">
      <dgm:prSet presAssocID="{4794D896-DC34-4613-B620-D0824E4EF4E4}" presName="sibTrans" presStyleLbl="sibTrans1D1" presStyleIdx="1" presStyleCnt="5"/>
      <dgm:spPr/>
      <dgm:t>
        <a:bodyPr/>
        <a:lstStyle/>
        <a:p>
          <a:endParaRPr lang="en-GB"/>
        </a:p>
      </dgm:t>
    </dgm:pt>
    <dgm:pt modelId="{3A10C35A-CAA7-46DC-83AB-00506F3768BB}" type="pres">
      <dgm:prSet presAssocID="{6833B492-EE82-48F5-914A-AF856121954E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699FB90E-05F8-4E07-A9B0-3C431FFEC359}" type="pres">
      <dgm:prSet presAssocID="{6833B492-EE82-48F5-914A-AF856121954E}" presName="spNode" presStyleCnt="0"/>
      <dgm:spPr/>
    </dgm:pt>
    <dgm:pt modelId="{AC8A074E-8971-455C-95BC-DFBD8ABAA585}" type="pres">
      <dgm:prSet presAssocID="{74EF2F82-A98B-4F01-B645-BAA2A66C2C5F}" presName="sibTrans" presStyleLbl="sibTrans1D1" presStyleIdx="2" presStyleCnt="5"/>
      <dgm:spPr/>
      <dgm:t>
        <a:bodyPr/>
        <a:lstStyle/>
        <a:p>
          <a:endParaRPr lang="en-GB"/>
        </a:p>
      </dgm:t>
    </dgm:pt>
    <dgm:pt modelId="{810B7FE4-2A0E-486E-A728-8B15B7AB890A}" type="pres">
      <dgm:prSet presAssocID="{43D94C90-3325-4A9A-857D-B9680A764F99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791ABD6C-D6B6-41E2-AE25-2F15C43E2DC4}" type="pres">
      <dgm:prSet presAssocID="{43D94C90-3325-4A9A-857D-B9680A764F99}" presName="spNode" presStyleCnt="0"/>
      <dgm:spPr/>
    </dgm:pt>
    <dgm:pt modelId="{15D7D089-E746-43C6-A418-77DDE333E7A0}" type="pres">
      <dgm:prSet presAssocID="{061E56EF-8560-448B-9BFA-DA2249C24CFB}" presName="sibTrans" presStyleLbl="sibTrans1D1" presStyleIdx="3" presStyleCnt="5"/>
      <dgm:spPr/>
      <dgm:t>
        <a:bodyPr/>
        <a:lstStyle/>
        <a:p>
          <a:endParaRPr lang="en-GB"/>
        </a:p>
      </dgm:t>
    </dgm:pt>
    <dgm:pt modelId="{2F4DE131-6B2B-4C80-8454-88AA077EF4C7}" type="pres">
      <dgm:prSet presAssocID="{A8E8C862-255C-441C-BE0C-95D98AB635F3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61E352B-41E3-4AA3-9D02-01AF65C52014}" type="pres">
      <dgm:prSet presAssocID="{A8E8C862-255C-441C-BE0C-95D98AB635F3}" presName="spNode" presStyleCnt="0"/>
      <dgm:spPr/>
    </dgm:pt>
    <dgm:pt modelId="{998B31CD-17AF-4427-98A9-32F30C8DE8A5}" type="pres">
      <dgm:prSet presAssocID="{762E55DB-97F8-4C7D-BA6A-7E0E550B7529}" presName="sibTrans" presStyleLbl="sibTrans1D1" presStyleIdx="4" presStyleCnt="5"/>
      <dgm:spPr/>
      <dgm:t>
        <a:bodyPr/>
        <a:lstStyle/>
        <a:p>
          <a:endParaRPr lang="en-GB"/>
        </a:p>
      </dgm:t>
    </dgm:pt>
  </dgm:ptLst>
  <dgm:cxnLst>
    <dgm:cxn modelId="{DE9C3BEE-98F2-4E12-882B-E790288853AA}" srcId="{0FFC13DB-337D-47B4-88A6-B2057E0984B7}" destId="{75CC5FBE-66A1-47D1-810A-D06C3D70B68F}" srcOrd="0" destOrd="0" parTransId="{6E3198A9-0510-4242-9377-7592371F0FAD}" sibTransId="{D7F1ADFF-AE58-4278-8F60-72C170E14CB6}"/>
    <dgm:cxn modelId="{A99DB8BF-98A6-4AAC-916E-57C16BE20A1E}" type="presOf" srcId="{762E55DB-97F8-4C7D-BA6A-7E0E550B7529}" destId="{998B31CD-17AF-4427-98A9-32F30C8DE8A5}" srcOrd="0" destOrd="0" presId="urn:microsoft.com/office/officeart/2005/8/layout/cycle5"/>
    <dgm:cxn modelId="{86D4CA4A-C6D2-4C7A-8941-22D696FF0AC2}" srcId="{0FFC13DB-337D-47B4-88A6-B2057E0984B7}" destId="{43D94C90-3325-4A9A-857D-B9680A764F99}" srcOrd="3" destOrd="0" parTransId="{4BDFB508-3EC4-43FF-A862-402138776F05}" sibTransId="{061E56EF-8560-448B-9BFA-DA2249C24CFB}"/>
    <dgm:cxn modelId="{7091ACC5-A660-4EA9-BD8D-2BD1A7C26F4B}" type="presOf" srcId="{74EF2F82-A98B-4F01-B645-BAA2A66C2C5F}" destId="{AC8A074E-8971-455C-95BC-DFBD8ABAA585}" srcOrd="0" destOrd="0" presId="urn:microsoft.com/office/officeart/2005/8/layout/cycle5"/>
    <dgm:cxn modelId="{5809192C-BA8A-441A-BEC6-00108AFD55B5}" srcId="{0FFC13DB-337D-47B4-88A6-B2057E0984B7}" destId="{6833B492-EE82-48F5-914A-AF856121954E}" srcOrd="2" destOrd="0" parTransId="{E264F728-F7DA-415C-A38A-FEE37FC5338E}" sibTransId="{74EF2F82-A98B-4F01-B645-BAA2A66C2C5F}"/>
    <dgm:cxn modelId="{35777A23-561F-426D-A51F-FE0B7A7DE041}" type="presOf" srcId="{DA3C3600-0CBF-4C41-85DF-BCCDC67BD40F}" destId="{D121AB7E-CD9D-40CC-A5BA-CEFFC3E25975}" srcOrd="0" destOrd="0" presId="urn:microsoft.com/office/officeart/2005/8/layout/cycle5"/>
    <dgm:cxn modelId="{3DEAC0FE-1134-42F6-89C6-CEDEB07037EC}" type="presOf" srcId="{4794D896-DC34-4613-B620-D0824E4EF4E4}" destId="{E5DB4836-7BAB-4624-ACA3-9F848B9BA469}" srcOrd="0" destOrd="0" presId="urn:microsoft.com/office/officeart/2005/8/layout/cycle5"/>
    <dgm:cxn modelId="{0B218A4E-8924-4B38-AB69-88962CFE1421}" type="presOf" srcId="{43D94C90-3325-4A9A-857D-B9680A764F99}" destId="{810B7FE4-2A0E-486E-A728-8B15B7AB890A}" srcOrd="0" destOrd="0" presId="urn:microsoft.com/office/officeart/2005/8/layout/cycle5"/>
    <dgm:cxn modelId="{686C6A75-0BA3-4170-9B3A-49410E9F0738}" type="presOf" srcId="{6833B492-EE82-48F5-914A-AF856121954E}" destId="{3A10C35A-CAA7-46DC-83AB-00506F3768BB}" srcOrd="0" destOrd="0" presId="urn:microsoft.com/office/officeart/2005/8/layout/cycle5"/>
    <dgm:cxn modelId="{CC7C1CB7-E840-419D-A1C2-B5F1728DA4F4}" srcId="{0FFC13DB-337D-47B4-88A6-B2057E0984B7}" destId="{A8E8C862-255C-441C-BE0C-95D98AB635F3}" srcOrd="4" destOrd="0" parTransId="{7A3C3046-279B-4242-99B1-79CFBA3DAD43}" sibTransId="{762E55DB-97F8-4C7D-BA6A-7E0E550B7529}"/>
    <dgm:cxn modelId="{4C0D8BD4-0676-400A-8C7F-86BC6A948E61}" srcId="{0FFC13DB-337D-47B4-88A6-B2057E0984B7}" destId="{DA3C3600-0CBF-4C41-85DF-BCCDC67BD40F}" srcOrd="1" destOrd="0" parTransId="{C3B5307C-5B38-403B-BA55-4A8B371D1974}" sibTransId="{4794D896-DC34-4613-B620-D0824E4EF4E4}"/>
    <dgm:cxn modelId="{3B4494DA-EEE2-4FBA-A375-73649AF7B561}" type="presOf" srcId="{A8E8C862-255C-441C-BE0C-95D98AB635F3}" destId="{2F4DE131-6B2B-4C80-8454-88AA077EF4C7}" srcOrd="0" destOrd="0" presId="urn:microsoft.com/office/officeart/2005/8/layout/cycle5"/>
    <dgm:cxn modelId="{4EFA1377-5365-4D74-881A-4D2DDB0B7633}" type="presOf" srcId="{D7F1ADFF-AE58-4278-8F60-72C170E14CB6}" destId="{6F2AA44B-2C95-4EF2-9DA7-C70231942F10}" srcOrd="0" destOrd="0" presId="urn:microsoft.com/office/officeart/2005/8/layout/cycle5"/>
    <dgm:cxn modelId="{D81BADBF-1573-4F8D-876D-46BD18E3E5BB}" type="presOf" srcId="{75CC5FBE-66A1-47D1-810A-D06C3D70B68F}" destId="{4DB32836-197D-45BD-960A-7EBAFBB9252B}" srcOrd="0" destOrd="0" presId="urn:microsoft.com/office/officeart/2005/8/layout/cycle5"/>
    <dgm:cxn modelId="{74ADD2B4-BCA4-40E2-9057-2F4C83754FE7}" type="presOf" srcId="{061E56EF-8560-448B-9BFA-DA2249C24CFB}" destId="{15D7D089-E746-43C6-A418-77DDE333E7A0}" srcOrd="0" destOrd="0" presId="urn:microsoft.com/office/officeart/2005/8/layout/cycle5"/>
    <dgm:cxn modelId="{C5A30319-9478-4619-8E7D-D0A00D31E78A}" type="presOf" srcId="{0FFC13DB-337D-47B4-88A6-B2057E0984B7}" destId="{6318FAE9-9080-4ECF-953B-4294E39C2F7A}" srcOrd="0" destOrd="0" presId="urn:microsoft.com/office/officeart/2005/8/layout/cycle5"/>
    <dgm:cxn modelId="{2D362E76-B7EE-4D7A-9869-03A181475CE7}" type="presParOf" srcId="{6318FAE9-9080-4ECF-953B-4294E39C2F7A}" destId="{4DB32836-197D-45BD-960A-7EBAFBB9252B}" srcOrd="0" destOrd="0" presId="urn:microsoft.com/office/officeart/2005/8/layout/cycle5"/>
    <dgm:cxn modelId="{5813EE6E-A827-420C-80D7-B4B9ED059A6D}" type="presParOf" srcId="{6318FAE9-9080-4ECF-953B-4294E39C2F7A}" destId="{2DB0BAF2-F822-4396-8E6C-CBD5731410CD}" srcOrd="1" destOrd="0" presId="urn:microsoft.com/office/officeart/2005/8/layout/cycle5"/>
    <dgm:cxn modelId="{91FFA2DA-DED7-44B7-A0BA-AEF41563429B}" type="presParOf" srcId="{6318FAE9-9080-4ECF-953B-4294E39C2F7A}" destId="{6F2AA44B-2C95-4EF2-9DA7-C70231942F10}" srcOrd="2" destOrd="0" presId="urn:microsoft.com/office/officeart/2005/8/layout/cycle5"/>
    <dgm:cxn modelId="{BC2BE894-63CD-48AB-BD07-05EFEB7A09A2}" type="presParOf" srcId="{6318FAE9-9080-4ECF-953B-4294E39C2F7A}" destId="{D121AB7E-CD9D-40CC-A5BA-CEFFC3E25975}" srcOrd="3" destOrd="0" presId="urn:microsoft.com/office/officeart/2005/8/layout/cycle5"/>
    <dgm:cxn modelId="{DAD16072-1BBC-450E-9C0E-DC275F4D62CB}" type="presParOf" srcId="{6318FAE9-9080-4ECF-953B-4294E39C2F7A}" destId="{A59C4D47-FA3C-477D-B243-1AEC510FC6D0}" srcOrd="4" destOrd="0" presId="urn:microsoft.com/office/officeart/2005/8/layout/cycle5"/>
    <dgm:cxn modelId="{BF2B530D-B33A-4C46-B830-CF1ED68A73AE}" type="presParOf" srcId="{6318FAE9-9080-4ECF-953B-4294E39C2F7A}" destId="{E5DB4836-7BAB-4624-ACA3-9F848B9BA469}" srcOrd="5" destOrd="0" presId="urn:microsoft.com/office/officeart/2005/8/layout/cycle5"/>
    <dgm:cxn modelId="{6E513B40-A969-4381-B3C1-68064014B5B3}" type="presParOf" srcId="{6318FAE9-9080-4ECF-953B-4294E39C2F7A}" destId="{3A10C35A-CAA7-46DC-83AB-00506F3768BB}" srcOrd="6" destOrd="0" presId="urn:microsoft.com/office/officeart/2005/8/layout/cycle5"/>
    <dgm:cxn modelId="{BDD701A3-DFC6-4353-8E64-92E51C3E6E1C}" type="presParOf" srcId="{6318FAE9-9080-4ECF-953B-4294E39C2F7A}" destId="{699FB90E-05F8-4E07-A9B0-3C431FFEC359}" srcOrd="7" destOrd="0" presId="urn:microsoft.com/office/officeart/2005/8/layout/cycle5"/>
    <dgm:cxn modelId="{3FE31BB3-864F-4B55-893C-00478A48F2FE}" type="presParOf" srcId="{6318FAE9-9080-4ECF-953B-4294E39C2F7A}" destId="{AC8A074E-8971-455C-95BC-DFBD8ABAA585}" srcOrd="8" destOrd="0" presId="urn:microsoft.com/office/officeart/2005/8/layout/cycle5"/>
    <dgm:cxn modelId="{D65EB9D3-A71E-438B-93D8-1C21A87A6D7E}" type="presParOf" srcId="{6318FAE9-9080-4ECF-953B-4294E39C2F7A}" destId="{810B7FE4-2A0E-486E-A728-8B15B7AB890A}" srcOrd="9" destOrd="0" presId="urn:microsoft.com/office/officeart/2005/8/layout/cycle5"/>
    <dgm:cxn modelId="{ADB6921B-BB1D-4689-A468-BA20FD255ACA}" type="presParOf" srcId="{6318FAE9-9080-4ECF-953B-4294E39C2F7A}" destId="{791ABD6C-D6B6-41E2-AE25-2F15C43E2DC4}" srcOrd="10" destOrd="0" presId="urn:microsoft.com/office/officeart/2005/8/layout/cycle5"/>
    <dgm:cxn modelId="{48EC5CD6-662C-4977-9B83-81E1780167E0}" type="presParOf" srcId="{6318FAE9-9080-4ECF-953B-4294E39C2F7A}" destId="{15D7D089-E746-43C6-A418-77DDE333E7A0}" srcOrd="11" destOrd="0" presId="urn:microsoft.com/office/officeart/2005/8/layout/cycle5"/>
    <dgm:cxn modelId="{CE6AFE71-45D3-4EA2-A97C-8FB39CD0958A}" type="presParOf" srcId="{6318FAE9-9080-4ECF-953B-4294E39C2F7A}" destId="{2F4DE131-6B2B-4C80-8454-88AA077EF4C7}" srcOrd="12" destOrd="0" presId="urn:microsoft.com/office/officeart/2005/8/layout/cycle5"/>
    <dgm:cxn modelId="{51678818-C23F-467A-B793-1B35DB6F7D92}" type="presParOf" srcId="{6318FAE9-9080-4ECF-953B-4294E39C2F7A}" destId="{C61E352B-41E3-4AA3-9D02-01AF65C52014}" srcOrd="13" destOrd="0" presId="urn:microsoft.com/office/officeart/2005/8/layout/cycle5"/>
    <dgm:cxn modelId="{C8BDAEEC-E8EE-4761-AC5F-E86C9B2A2504}" type="presParOf" srcId="{6318FAE9-9080-4ECF-953B-4294E39C2F7A}" destId="{998B31CD-17AF-4427-98A9-32F30C8DE8A5}" srcOrd="14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CB047B-C8FD-4909-9E87-E7DEF54CE109}" type="doc">
      <dgm:prSet loTypeId="urn:microsoft.com/office/officeart/2005/8/layout/radial4" loCatId="relationship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n-GB"/>
        </a:p>
      </dgm:t>
    </dgm:pt>
    <dgm:pt modelId="{C2FCB972-ACF3-4C10-9C70-B5BB6EF102EB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Application  DRASTIC</a:t>
          </a:r>
          <a:endParaRPr lang="en-GB" dirty="0">
            <a:latin typeface="Cambria" panose="02040503050406030204" pitchFamily="18" charset="0"/>
          </a:endParaRPr>
        </a:p>
      </dgm:t>
    </dgm:pt>
    <dgm:pt modelId="{61B80297-9FC0-4005-A671-76AE29C31C54}" type="parTrans" cxnId="{810142E9-D4C1-41A4-A808-F194FBAA5378}">
      <dgm:prSet/>
      <dgm:spPr/>
      <dgm:t>
        <a:bodyPr/>
        <a:lstStyle/>
        <a:p>
          <a:endParaRPr lang="en-GB"/>
        </a:p>
      </dgm:t>
    </dgm:pt>
    <dgm:pt modelId="{C3240C11-E2DB-4320-8E70-BD4D61F7C9DA}" type="sibTrans" cxnId="{810142E9-D4C1-41A4-A808-F194FBAA5378}">
      <dgm:prSet/>
      <dgm:spPr/>
      <dgm:t>
        <a:bodyPr/>
        <a:lstStyle/>
        <a:p>
          <a:endParaRPr lang="en-GB"/>
        </a:p>
      </dgm:t>
    </dgm:pt>
    <dgm:pt modelId="{CE2DA316-0F5B-4893-B316-0668A53B039E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Software open source, free, easy and intuitive</a:t>
          </a:r>
          <a:endParaRPr lang="en-GB" dirty="0">
            <a:latin typeface="Cambria" panose="02040503050406030204" pitchFamily="18" charset="0"/>
          </a:endParaRPr>
        </a:p>
      </dgm:t>
    </dgm:pt>
    <dgm:pt modelId="{117AA95A-F8E3-4211-BF8B-14E918C3D775}" type="parTrans" cxnId="{0DE5D67B-0BFE-4972-B5A4-527A658CD5D9}">
      <dgm:prSet/>
      <dgm:spPr/>
      <dgm:t>
        <a:bodyPr/>
        <a:lstStyle/>
        <a:p>
          <a:endParaRPr lang="en-GB"/>
        </a:p>
      </dgm:t>
    </dgm:pt>
    <dgm:pt modelId="{35514781-E69D-4FA1-A7B8-B2847393EE1D}" type="sibTrans" cxnId="{0DE5D67B-0BFE-4972-B5A4-527A658CD5D9}">
      <dgm:prSet/>
      <dgm:spPr/>
      <dgm:t>
        <a:bodyPr/>
        <a:lstStyle/>
        <a:p>
          <a:endParaRPr lang="en-GB"/>
        </a:p>
      </dgm:t>
    </dgm:pt>
    <dgm:pt modelId="{AA80416A-2D43-402C-94AE-BEE03CAD196B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Create groundwater vulnerability maps</a:t>
          </a:r>
          <a:endParaRPr lang="en-GB" dirty="0">
            <a:latin typeface="Cambria" panose="02040503050406030204" pitchFamily="18" charset="0"/>
          </a:endParaRPr>
        </a:p>
      </dgm:t>
    </dgm:pt>
    <dgm:pt modelId="{B457AB66-41D1-4039-B341-BE187C6ACADD}" type="parTrans" cxnId="{3D884B70-17F6-44F9-94CE-97FD57B2C243}">
      <dgm:prSet/>
      <dgm:spPr/>
      <dgm:t>
        <a:bodyPr/>
        <a:lstStyle/>
        <a:p>
          <a:endParaRPr lang="en-GB"/>
        </a:p>
      </dgm:t>
    </dgm:pt>
    <dgm:pt modelId="{919BE45A-827D-41B9-A44B-C0723AFE882A}" type="sibTrans" cxnId="{3D884B70-17F6-44F9-94CE-97FD57B2C243}">
      <dgm:prSet/>
      <dgm:spPr/>
      <dgm:t>
        <a:bodyPr/>
        <a:lstStyle/>
        <a:p>
          <a:endParaRPr lang="en-GB"/>
        </a:p>
      </dgm:t>
    </dgm:pt>
    <dgm:pt modelId="{B751EF0A-4778-4D95-949B-BEDC77BFB096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Possibility of modifying the code</a:t>
          </a:r>
          <a:endParaRPr lang="en-GB" dirty="0">
            <a:latin typeface="Cambria" panose="02040503050406030204" pitchFamily="18" charset="0"/>
          </a:endParaRPr>
        </a:p>
      </dgm:t>
    </dgm:pt>
    <dgm:pt modelId="{D8E938BA-C148-4FF8-8886-97329C159400}" type="parTrans" cxnId="{CCFC8C35-A451-4002-9861-9031C089BC6C}">
      <dgm:prSet/>
      <dgm:spPr/>
      <dgm:t>
        <a:bodyPr/>
        <a:lstStyle/>
        <a:p>
          <a:endParaRPr lang="en-GB"/>
        </a:p>
      </dgm:t>
    </dgm:pt>
    <dgm:pt modelId="{211F052E-E68F-4E95-B375-CF6052E5A226}" type="sibTrans" cxnId="{CCFC8C35-A451-4002-9861-9031C089BC6C}">
      <dgm:prSet/>
      <dgm:spPr/>
      <dgm:t>
        <a:bodyPr/>
        <a:lstStyle/>
        <a:p>
          <a:endParaRPr lang="en-GB"/>
        </a:p>
      </dgm:t>
    </dgm:pt>
    <dgm:pt modelId="{520E140B-3493-4903-BD3B-91259CA1813F}">
      <dgm:prSet phldrT="[Text]"/>
      <dgm:spPr/>
      <dgm:t>
        <a:bodyPr/>
        <a:lstStyle/>
        <a:p>
          <a:r>
            <a:rPr lang="en-GB" baseline="0" dirty="0" smtClean="0">
              <a:latin typeface="Cambria" panose="02040503050406030204" pitchFamily="18" charset="0"/>
            </a:rPr>
            <a:t>DRASTIC method</a:t>
          </a:r>
          <a:endParaRPr lang="en-GB" dirty="0">
            <a:latin typeface="Cambria" panose="02040503050406030204" pitchFamily="18" charset="0"/>
          </a:endParaRPr>
        </a:p>
      </dgm:t>
    </dgm:pt>
    <dgm:pt modelId="{737706FA-3FF0-4DB6-824C-6522CD3F75FE}" type="parTrans" cxnId="{76B02C2C-156E-4A3B-A4DD-BF1EBAACB383}">
      <dgm:prSet/>
      <dgm:spPr/>
      <dgm:t>
        <a:bodyPr/>
        <a:lstStyle/>
        <a:p>
          <a:endParaRPr lang="en-GB"/>
        </a:p>
      </dgm:t>
    </dgm:pt>
    <dgm:pt modelId="{8D660F5A-3E63-4695-B125-2E4E185AD405}" type="sibTrans" cxnId="{76B02C2C-156E-4A3B-A4DD-BF1EBAACB383}">
      <dgm:prSet/>
      <dgm:spPr/>
      <dgm:t>
        <a:bodyPr/>
        <a:lstStyle/>
        <a:p>
          <a:endParaRPr lang="en-GB"/>
        </a:p>
      </dgm:t>
    </dgm:pt>
    <dgm:pt modelId="{ECD6DF7B-A375-4CC9-BF71-F480408E3A4C}">
      <dgm:prSet phldrT="[Text]"/>
      <dgm:spPr/>
      <dgm:t>
        <a:bodyPr/>
        <a:lstStyle/>
        <a:p>
          <a:endParaRPr lang="en-GB" dirty="0"/>
        </a:p>
      </dgm:t>
    </dgm:pt>
    <dgm:pt modelId="{199044BE-8436-4F04-8F42-5C0A0FB6A821}" type="parTrans" cxnId="{A4740645-AE02-4CF8-A3E0-176DE0F5BD2C}">
      <dgm:prSet/>
      <dgm:spPr/>
      <dgm:t>
        <a:bodyPr/>
        <a:lstStyle/>
        <a:p>
          <a:endParaRPr lang="en-GB"/>
        </a:p>
      </dgm:t>
    </dgm:pt>
    <dgm:pt modelId="{C16DED67-5037-4EB6-83DB-208986A01213}" type="sibTrans" cxnId="{A4740645-AE02-4CF8-A3E0-176DE0F5BD2C}">
      <dgm:prSet/>
      <dgm:spPr/>
      <dgm:t>
        <a:bodyPr/>
        <a:lstStyle/>
        <a:p>
          <a:endParaRPr lang="en-GB"/>
        </a:p>
      </dgm:t>
    </dgm:pt>
    <dgm:pt modelId="{EACBB3B2-3659-4B2B-A47E-BCC523CDCAE2}">
      <dgm:prSet phldrT="[Text]"/>
      <dgm:spPr/>
      <dgm:t>
        <a:bodyPr/>
        <a:lstStyle/>
        <a:p>
          <a:endParaRPr lang="en-GB" dirty="0"/>
        </a:p>
      </dgm:t>
    </dgm:pt>
    <dgm:pt modelId="{64C663F9-3D97-42B0-B401-617DF8FAA72F}" type="parTrans" cxnId="{549C485B-AC84-4054-9522-42C94E7E51AA}">
      <dgm:prSet/>
      <dgm:spPr/>
      <dgm:t>
        <a:bodyPr/>
        <a:lstStyle/>
        <a:p>
          <a:endParaRPr lang="en-GB"/>
        </a:p>
      </dgm:t>
    </dgm:pt>
    <dgm:pt modelId="{D85FDE06-A085-4A28-8CEE-41959E5031A7}" type="sibTrans" cxnId="{549C485B-AC84-4054-9522-42C94E7E51AA}">
      <dgm:prSet/>
      <dgm:spPr/>
      <dgm:t>
        <a:bodyPr/>
        <a:lstStyle/>
        <a:p>
          <a:endParaRPr lang="en-GB"/>
        </a:p>
      </dgm:t>
    </dgm:pt>
    <dgm:pt modelId="{CC630155-6862-46A6-88FF-B9093D7B1B23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Manipulation of complex variables with different information and parameters</a:t>
          </a:r>
          <a:endParaRPr lang="en-GB" dirty="0">
            <a:latin typeface="Cambria" panose="02040503050406030204" pitchFamily="18" charset="0"/>
          </a:endParaRPr>
        </a:p>
      </dgm:t>
    </dgm:pt>
    <dgm:pt modelId="{83B7C7B6-3CE5-403A-A243-C650B9949C97}" type="parTrans" cxnId="{22FC4D07-6D33-40A3-A876-CC1300C693F3}">
      <dgm:prSet/>
      <dgm:spPr/>
      <dgm:t>
        <a:bodyPr/>
        <a:lstStyle/>
        <a:p>
          <a:endParaRPr lang="en-GB"/>
        </a:p>
      </dgm:t>
    </dgm:pt>
    <dgm:pt modelId="{D6D2A8EB-0DDB-47A1-9D84-01B6A5924D08}" type="sibTrans" cxnId="{22FC4D07-6D33-40A3-A876-CC1300C693F3}">
      <dgm:prSet/>
      <dgm:spPr/>
      <dgm:t>
        <a:bodyPr/>
        <a:lstStyle/>
        <a:p>
          <a:endParaRPr lang="en-GB"/>
        </a:p>
      </dgm:t>
    </dgm:pt>
    <dgm:pt modelId="{DC422085-DB6E-4B2A-A3FA-8362B2C972F3}" type="pres">
      <dgm:prSet presAssocID="{4ACB047B-C8FD-4909-9E87-E7DEF54CE109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D4A7A35A-67B7-46E3-AFB9-446163C4A0A5}" type="pres">
      <dgm:prSet presAssocID="{C2FCB972-ACF3-4C10-9C70-B5BB6EF102EB}" presName="centerShape" presStyleLbl="node0" presStyleIdx="0" presStyleCnt="1"/>
      <dgm:spPr/>
      <dgm:t>
        <a:bodyPr/>
        <a:lstStyle/>
        <a:p>
          <a:endParaRPr lang="en-GB"/>
        </a:p>
      </dgm:t>
    </dgm:pt>
    <dgm:pt modelId="{EBA881E4-3608-46D6-B85C-BF2F280D8059}" type="pres">
      <dgm:prSet presAssocID="{117AA95A-F8E3-4211-BF8B-14E918C3D775}" presName="parTrans" presStyleLbl="bgSibTrans2D1" presStyleIdx="0" presStyleCnt="5"/>
      <dgm:spPr/>
      <dgm:t>
        <a:bodyPr/>
        <a:lstStyle/>
        <a:p>
          <a:endParaRPr lang="en-GB"/>
        </a:p>
      </dgm:t>
    </dgm:pt>
    <dgm:pt modelId="{CC6DE70A-3441-4CE9-A968-4F39E7B7D368}" type="pres">
      <dgm:prSet presAssocID="{CE2DA316-0F5B-4893-B316-0668A53B039E}" presName="node" presStyleLbl="node1" presStyleIdx="0" presStyleCnt="5" custRadScaleRad="89538" custRadScaleInc="-2501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748CF57-D8F8-4DDB-8DE2-C8F1CEDB23E8}" type="pres">
      <dgm:prSet presAssocID="{B457AB66-41D1-4039-B341-BE187C6ACADD}" presName="parTrans" presStyleLbl="bgSibTrans2D1" presStyleIdx="1" presStyleCnt="5"/>
      <dgm:spPr/>
      <dgm:t>
        <a:bodyPr/>
        <a:lstStyle/>
        <a:p>
          <a:endParaRPr lang="en-GB"/>
        </a:p>
      </dgm:t>
    </dgm:pt>
    <dgm:pt modelId="{CFA99BDA-B273-4C1A-AEA0-0FDFD824FA93}" type="pres">
      <dgm:prSet presAssocID="{AA80416A-2D43-402C-94AE-BEE03CAD196B}" presName="node" presStyleLbl="node1" presStyleIdx="1" presStyleCnt="5" custRadScaleRad="103195" custRadScaleInc="-2646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055ECA2-BDA4-4695-87F1-43FA6D2E13DC}" type="pres">
      <dgm:prSet presAssocID="{737706FA-3FF0-4DB6-824C-6522CD3F75FE}" presName="parTrans" presStyleLbl="bgSibTrans2D1" presStyleIdx="2" presStyleCnt="5"/>
      <dgm:spPr/>
      <dgm:t>
        <a:bodyPr/>
        <a:lstStyle/>
        <a:p>
          <a:endParaRPr lang="en-GB"/>
        </a:p>
      </dgm:t>
    </dgm:pt>
    <dgm:pt modelId="{DE9D8AED-54FF-4843-A0C2-248518FAE02F}" type="pres">
      <dgm:prSet presAssocID="{520E140B-3493-4903-BD3B-91259CA1813F}" presName="node" presStyleLbl="node1" presStyleIdx="2" presStyleCnt="5" custRadScaleRad="97539" custRadScaleInc="-684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4D6CF22-352B-4FF8-AA65-869E7D7DE9A1}" type="pres">
      <dgm:prSet presAssocID="{D8E938BA-C148-4FF8-8886-97329C159400}" presName="parTrans" presStyleLbl="bgSibTrans2D1" presStyleIdx="3" presStyleCnt="5"/>
      <dgm:spPr/>
      <dgm:t>
        <a:bodyPr/>
        <a:lstStyle/>
        <a:p>
          <a:endParaRPr lang="en-GB"/>
        </a:p>
      </dgm:t>
    </dgm:pt>
    <dgm:pt modelId="{9DF7EF8D-17DA-4F39-9F6F-CD1ADE1D40EC}" type="pres">
      <dgm:prSet presAssocID="{B751EF0A-4778-4D95-949B-BEDC77BFB096}" presName="node" presStyleLbl="node1" presStyleIdx="3" presStyleCnt="5" custRadScaleRad="100510" custRadScaleInc="262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00A62C8-A2B2-4418-8A32-3F07B5EE08F8}" type="pres">
      <dgm:prSet presAssocID="{83B7C7B6-3CE5-403A-A243-C650B9949C97}" presName="parTrans" presStyleLbl="bgSibTrans2D1" presStyleIdx="4" presStyleCnt="5"/>
      <dgm:spPr/>
      <dgm:t>
        <a:bodyPr/>
        <a:lstStyle/>
        <a:p>
          <a:endParaRPr lang="en-GB"/>
        </a:p>
      </dgm:t>
    </dgm:pt>
    <dgm:pt modelId="{15C27963-68B3-4A78-8B87-113CA517D9F2}" type="pres">
      <dgm:prSet presAssocID="{CC630155-6862-46A6-88FF-B9093D7B1B23}" presName="node" presStyleLbl="node1" presStyleIdx="4" presStyleCnt="5" custRadScaleRad="89099" custRadScaleInc="23998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CD65DA81-09F9-4434-84C4-C94F1B20FABE}" type="presOf" srcId="{CE2DA316-0F5B-4893-B316-0668A53B039E}" destId="{CC6DE70A-3441-4CE9-A968-4F39E7B7D368}" srcOrd="0" destOrd="0" presId="urn:microsoft.com/office/officeart/2005/8/layout/radial4"/>
    <dgm:cxn modelId="{41DE6C19-5422-48B1-BDCA-4147EE0D97DB}" type="presOf" srcId="{AA80416A-2D43-402C-94AE-BEE03CAD196B}" destId="{CFA99BDA-B273-4C1A-AEA0-0FDFD824FA93}" srcOrd="0" destOrd="0" presId="urn:microsoft.com/office/officeart/2005/8/layout/radial4"/>
    <dgm:cxn modelId="{CCFC8C35-A451-4002-9861-9031C089BC6C}" srcId="{C2FCB972-ACF3-4C10-9C70-B5BB6EF102EB}" destId="{B751EF0A-4778-4D95-949B-BEDC77BFB096}" srcOrd="3" destOrd="0" parTransId="{D8E938BA-C148-4FF8-8886-97329C159400}" sibTransId="{211F052E-E68F-4E95-B375-CF6052E5A226}"/>
    <dgm:cxn modelId="{6962482B-8668-492D-A2AF-6B2C7ED3C40F}" type="presOf" srcId="{C2FCB972-ACF3-4C10-9C70-B5BB6EF102EB}" destId="{D4A7A35A-67B7-46E3-AFB9-446163C4A0A5}" srcOrd="0" destOrd="0" presId="urn:microsoft.com/office/officeart/2005/8/layout/radial4"/>
    <dgm:cxn modelId="{7FA30BB7-3172-4D94-863F-6F8ADF6C4139}" type="presOf" srcId="{CC630155-6862-46A6-88FF-B9093D7B1B23}" destId="{15C27963-68B3-4A78-8B87-113CA517D9F2}" srcOrd="0" destOrd="0" presId="urn:microsoft.com/office/officeart/2005/8/layout/radial4"/>
    <dgm:cxn modelId="{76B02C2C-156E-4A3B-A4DD-BF1EBAACB383}" srcId="{C2FCB972-ACF3-4C10-9C70-B5BB6EF102EB}" destId="{520E140B-3493-4903-BD3B-91259CA1813F}" srcOrd="2" destOrd="0" parTransId="{737706FA-3FF0-4DB6-824C-6522CD3F75FE}" sibTransId="{8D660F5A-3E63-4695-B125-2E4E185AD405}"/>
    <dgm:cxn modelId="{3D884B70-17F6-44F9-94CE-97FD57B2C243}" srcId="{C2FCB972-ACF3-4C10-9C70-B5BB6EF102EB}" destId="{AA80416A-2D43-402C-94AE-BEE03CAD196B}" srcOrd="1" destOrd="0" parTransId="{B457AB66-41D1-4039-B341-BE187C6ACADD}" sibTransId="{919BE45A-827D-41B9-A44B-C0723AFE882A}"/>
    <dgm:cxn modelId="{EB8985F0-EA66-40D3-A7EF-EFF93071490C}" type="presOf" srcId="{737706FA-3FF0-4DB6-824C-6522CD3F75FE}" destId="{C055ECA2-BDA4-4695-87F1-43FA6D2E13DC}" srcOrd="0" destOrd="0" presId="urn:microsoft.com/office/officeart/2005/8/layout/radial4"/>
    <dgm:cxn modelId="{810142E9-D4C1-41A4-A808-F194FBAA5378}" srcId="{4ACB047B-C8FD-4909-9E87-E7DEF54CE109}" destId="{C2FCB972-ACF3-4C10-9C70-B5BB6EF102EB}" srcOrd="0" destOrd="0" parTransId="{61B80297-9FC0-4005-A671-76AE29C31C54}" sibTransId="{C3240C11-E2DB-4320-8E70-BD4D61F7C9DA}"/>
    <dgm:cxn modelId="{45F9CECA-9D31-4165-9C75-8ED729ED658E}" type="presOf" srcId="{83B7C7B6-3CE5-403A-A243-C650B9949C97}" destId="{F00A62C8-A2B2-4418-8A32-3F07B5EE08F8}" srcOrd="0" destOrd="0" presId="urn:microsoft.com/office/officeart/2005/8/layout/radial4"/>
    <dgm:cxn modelId="{CFE81FA7-52A5-45C4-82EF-3797D07611F7}" type="presOf" srcId="{B457AB66-41D1-4039-B341-BE187C6ACADD}" destId="{0748CF57-D8F8-4DDB-8DE2-C8F1CEDB23E8}" srcOrd="0" destOrd="0" presId="urn:microsoft.com/office/officeart/2005/8/layout/radial4"/>
    <dgm:cxn modelId="{A4740645-AE02-4CF8-A3E0-176DE0F5BD2C}" srcId="{4ACB047B-C8FD-4909-9E87-E7DEF54CE109}" destId="{ECD6DF7B-A375-4CC9-BF71-F480408E3A4C}" srcOrd="2" destOrd="0" parTransId="{199044BE-8436-4F04-8F42-5C0A0FB6A821}" sibTransId="{C16DED67-5037-4EB6-83DB-208986A01213}"/>
    <dgm:cxn modelId="{418F4CD5-2FD8-41D5-9F74-D01FD4A199C5}" type="presOf" srcId="{117AA95A-F8E3-4211-BF8B-14E918C3D775}" destId="{EBA881E4-3608-46D6-B85C-BF2F280D8059}" srcOrd="0" destOrd="0" presId="urn:microsoft.com/office/officeart/2005/8/layout/radial4"/>
    <dgm:cxn modelId="{549C485B-AC84-4054-9522-42C94E7E51AA}" srcId="{4ACB047B-C8FD-4909-9E87-E7DEF54CE109}" destId="{EACBB3B2-3659-4B2B-A47E-BCC523CDCAE2}" srcOrd="1" destOrd="0" parTransId="{64C663F9-3D97-42B0-B401-617DF8FAA72F}" sibTransId="{D85FDE06-A085-4A28-8CEE-41959E5031A7}"/>
    <dgm:cxn modelId="{22FC4D07-6D33-40A3-A876-CC1300C693F3}" srcId="{C2FCB972-ACF3-4C10-9C70-B5BB6EF102EB}" destId="{CC630155-6862-46A6-88FF-B9093D7B1B23}" srcOrd="4" destOrd="0" parTransId="{83B7C7B6-3CE5-403A-A243-C650B9949C97}" sibTransId="{D6D2A8EB-0DDB-47A1-9D84-01B6A5924D08}"/>
    <dgm:cxn modelId="{6B1C425B-81D2-4051-B750-58C3F6794A48}" type="presOf" srcId="{D8E938BA-C148-4FF8-8886-97329C159400}" destId="{04D6CF22-352B-4FF8-AA65-869E7D7DE9A1}" srcOrd="0" destOrd="0" presId="urn:microsoft.com/office/officeart/2005/8/layout/radial4"/>
    <dgm:cxn modelId="{C6291144-6F13-4D13-9FEF-1773B7EB393A}" type="presOf" srcId="{4ACB047B-C8FD-4909-9E87-E7DEF54CE109}" destId="{DC422085-DB6E-4B2A-A3FA-8362B2C972F3}" srcOrd="0" destOrd="0" presId="urn:microsoft.com/office/officeart/2005/8/layout/radial4"/>
    <dgm:cxn modelId="{0DE5D67B-0BFE-4972-B5A4-527A658CD5D9}" srcId="{C2FCB972-ACF3-4C10-9C70-B5BB6EF102EB}" destId="{CE2DA316-0F5B-4893-B316-0668A53B039E}" srcOrd="0" destOrd="0" parTransId="{117AA95A-F8E3-4211-BF8B-14E918C3D775}" sibTransId="{35514781-E69D-4FA1-A7B8-B2847393EE1D}"/>
    <dgm:cxn modelId="{B882AF31-E4C1-4EBA-915B-C754BFC10602}" type="presOf" srcId="{520E140B-3493-4903-BD3B-91259CA1813F}" destId="{DE9D8AED-54FF-4843-A0C2-248518FAE02F}" srcOrd="0" destOrd="0" presId="urn:microsoft.com/office/officeart/2005/8/layout/radial4"/>
    <dgm:cxn modelId="{F22E2611-F494-4AE4-8EF8-7E3E6BFD6BE0}" type="presOf" srcId="{B751EF0A-4778-4D95-949B-BEDC77BFB096}" destId="{9DF7EF8D-17DA-4F39-9F6F-CD1ADE1D40EC}" srcOrd="0" destOrd="0" presId="urn:microsoft.com/office/officeart/2005/8/layout/radial4"/>
    <dgm:cxn modelId="{9FB5FBC0-C392-4DDE-98DB-818729466FC5}" type="presParOf" srcId="{DC422085-DB6E-4B2A-A3FA-8362B2C972F3}" destId="{D4A7A35A-67B7-46E3-AFB9-446163C4A0A5}" srcOrd="0" destOrd="0" presId="urn:microsoft.com/office/officeart/2005/8/layout/radial4"/>
    <dgm:cxn modelId="{BEA1828F-3DA6-4A96-883C-89683CF993EC}" type="presParOf" srcId="{DC422085-DB6E-4B2A-A3FA-8362B2C972F3}" destId="{EBA881E4-3608-46D6-B85C-BF2F280D8059}" srcOrd="1" destOrd="0" presId="urn:microsoft.com/office/officeart/2005/8/layout/radial4"/>
    <dgm:cxn modelId="{317CDC81-233C-4497-BA1B-B7BE65089D0C}" type="presParOf" srcId="{DC422085-DB6E-4B2A-A3FA-8362B2C972F3}" destId="{CC6DE70A-3441-4CE9-A968-4F39E7B7D368}" srcOrd="2" destOrd="0" presId="urn:microsoft.com/office/officeart/2005/8/layout/radial4"/>
    <dgm:cxn modelId="{ED914864-3D7F-4539-8A7D-1D628F2F4D53}" type="presParOf" srcId="{DC422085-DB6E-4B2A-A3FA-8362B2C972F3}" destId="{0748CF57-D8F8-4DDB-8DE2-C8F1CEDB23E8}" srcOrd="3" destOrd="0" presId="urn:microsoft.com/office/officeart/2005/8/layout/radial4"/>
    <dgm:cxn modelId="{78D4F557-7ACE-444E-9AED-6A0708B796A1}" type="presParOf" srcId="{DC422085-DB6E-4B2A-A3FA-8362B2C972F3}" destId="{CFA99BDA-B273-4C1A-AEA0-0FDFD824FA93}" srcOrd="4" destOrd="0" presId="urn:microsoft.com/office/officeart/2005/8/layout/radial4"/>
    <dgm:cxn modelId="{58D65E1A-78D4-421E-9742-9DD16B418B49}" type="presParOf" srcId="{DC422085-DB6E-4B2A-A3FA-8362B2C972F3}" destId="{C055ECA2-BDA4-4695-87F1-43FA6D2E13DC}" srcOrd="5" destOrd="0" presId="urn:microsoft.com/office/officeart/2005/8/layout/radial4"/>
    <dgm:cxn modelId="{58E83EF8-DFB1-40CF-A5BA-D7A32569D0AD}" type="presParOf" srcId="{DC422085-DB6E-4B2A-A3FA-8362B2C972F3}" destId="{DE9D8AED-54FF-4843-A0C2-248518FAE02F}" srcOrd="6" destOrd="0" presId="urn:microsoft.com/office/officeart/2005/8/layout/radial4"/>
    <dgm:cxn modelId="{B922A778-A176-4CD0-B77F-B3ECDAF33338}" type="presParOf" srcId="{DC422085-DB6E-4B2A-A3FA-8362B2C972F3}" destId="{04D6CF22-352B-4FF8-AA65-869E7D7DE9A1}" srcOrd="7" destOrd="0" presId="urn:microsoft.com/office/officeart/2005/8/layout/radial4"/>
    <dgm:cxn modelId="{F7949D39-F288-419C-BBDA-7139A4B017A4}" type="presParOf" srcId="{DC422085-DB6E-4B2A-A3FA-8362B2C972F3}" destId="{9DF7EF8D-17DA-4F39-9F6F-CD1ADE1D40EC}" srcOrd="8" destOrd="0" presId="urn:microsoft.com/office/officeart/2005/8/layout/radial4"/>
    <dgm:cxn modelId="{1F4F829B-F1D6-424B-8C8E-866A2074D537}" type="presParOf" srcId="{DC422085-DB6E-4B2A-A3FA-8362B2C972F3}" destId="{F00A62C8-A2B2-4418-8A32-3F07B5EE08F8}" srcOrd="9" destOrd="0" presId="urn:microsoft.com/office/officeart/2005/8/layout/radial4"/>
    <dgm:cxn modelId="{21259BBC-2554-4F3A-81BD-3E912648CCAB}" type="presParOf" srcId="{DC422085-DB6E-4B2A-A3FA-8362B2C972F3}" destId="{15C27963-68B3-4A78-8B87-113CA517D9F2}" srcOrd="10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ACB047B-C8FD-4909-9E87-E7DEF54CE109}" type="doc">
      <dgm:prSet loTypeId="urn:microsoft.com/office/officeart/2005/8/layout/radial4" loCatId="relationship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n-GB"/>
        </a:p>
      </dgm:t>
    </dgm:pt>
    <dgm:pt modelId="{C2FCB972-ACF3-4C10-9C70-B5BB6EF102EB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Application RUSLE Desktop</a:t>
          </a:r>
          <a:endParaRPr lang="en-GB" dirty="0">
            <a:latin typeface="Cambria" panose="02040503050406030204" pitchFamily="18" charset="0"/>
          </a:endParaRPr>
        </a:p>
      </dgm:t>
    </dgm:pt>
    <dgm:pt modelId="{61B80297-9FC0-4005-A671-76AE29C31C54}" type="parTrans" cxnId="{810142E9-D4C1-41A4-A808-F194FBAA5378}">
      <dgm:prSet/>
      <dgm:spPr/>
      <dgm:t>
        <a:bodyPr/>
        <a:lstStyle/>
        <a:p>
          <a:endParaRPr lang="en-GB"/>
        </a:p>
      </dgm:t>
    </dgm:pt>
    <dgm:pt modelId="{C3240C11-E2DB-4320-8E70-BD4D61F7C9DA}" type="sibTrans" cxnId="{810142E9-D4C1-41A4-A808-F194FBAA5378}">
      <dgm:prSet/>
      <dgm:spPr/>
      <dgm:t>
        <a:bodyPr/>
        <a:lstStyle/>
        <a:p>
          <a:endParaRPr lang="en-GB"/>
        </a:p>
      </dgm:t>
    </dgm:pt>
    <dgm:pt modelId="{CE2DA316-0F5B-4893-B316-0668A53B039E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Software open source, free, easy and intuitive</a:t>
          </a:r>
          <a:endParaRPr lang="en-GB" dirty="0">
            <a:latin typeface="Cambria" panose="02040503050406030204" pitchFamily="18" charset="0"/>
          </a:endParaRPr>
        </a:p>
      </dgm:t>
    </dgm:pt>
    <dgm:pt modelId="{117AA95A-F8E3-4211-BF8B-14E918C3D775}" type="parTrans" cxnId="{0DE5D67B-0BFE-4972-B5A4-527A658CD5D9}">
      <dgm:prSet/>
      <dgm:spPr/>
      <dgm:t>
        <a:bodyPr/>
        <a:lstStyle/>
        <a:p>
          <a:endParaRPr lang="en-GB"/>
        </a:p>
      </dgm:t>
    </dgm:pt>
    <dgm:pt modelId="{35514781-E69D-4FA1-A7B8-B2847393EE1D}" type="sibTrans" cxnId="{0DE5D67B-0BFE-4972-B5A4-527A658CD5D9}">
      <dgm:prSet/>
      <dgm:spPr/>
      <dgm:t>
        <a:bodyPr/>
        <a:lstStyle/>
        <a:p>
          <a:endParaRPr lang="en-GB"/>
        </a:p>
      </dgm:t>
    </dgm:pt>
    <dgm:pt modelId="{AA80416A-2D43-402C-94AE-BEE03CAD196B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Create soil erosion risk maps</a:t>
          </a:r>
          <a:endParaRPr lang="en-GB" dirty="0">
            <a:latin typeface="Cambria" panose="02040503050406030204" pitchFamily="18" charset="0"/>
          </a:endParaRPr>
        </a:p>
      </dgm:t>
    </dgm:pt>
    <dgm:pt modelId="{B457AB66-41D1-4039-B341-BE187C6ACADD}" type="parTrans" cxnId="{3D884B70-17F6-44F9-94CE-97FD57B2C243}">
      <dgm:prSet/>
      <dgm:spPr/>
      <dgm:t>
        <a:bodyPr/>
        <a:lstStyle/>
        <a:p>
          <a:endParaRPr lang="en-GB"/>
        </a:p>
      </dgm:t>
    </dgm:pt>
    <dgm:pt modelId="{919BE45A-827D-41B9-A44B-C0723AFE882A}" type="sibTrans" cxnId="{3D884B70-17F6-44F9-94CE-97FD57B2C243}">
      <dgm:prSet/>
      <dgm:spPr/>
      <dgm:t>
        <a:bodyPr/>
        <a:lstStyle/>
        <a:p>
          <a:endParaRPr lang="en-GB"/>
        </a:p>
      </dgm:t>
    </dgm:pt>
    <dgm:pt modelId="{B751EF0A-4778-4D95-949B-BEDC77BFB096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Possibility of modifying the code</a:t>
          </a:r>
          <a:endParaRPr lang="en-GB" dirty="0">
            <a:latin typeface="Cambria" panose="02040503050406030204" pitchFamily="18" charset="0"/>
          </a:endParaRPr>
        </a:p>
      </dgm:t>
    </dgm:pt>
    <dgm:pt modelId="{D8E938BA-C148-4FF8-8886-97329C159400}" type="parTrans" cxnId="{CCFC8C35-A451-4002-9861-9031C089BC6C}">
      <dgm:prSet/>
      <dgm:spPr/>
      <dgm:t>
        <a:bodyPr/>
        <a:lstStyle/>
        <a:p>
          <a:endParaRPr lang="en-GB"/>
        </a:p>
      </dgm:t>
    </dgm:pt>
    <dgm:pt modelId="{211F052E-E68F-4E95-B375-CF6052E5A226}" type="sibTrans" cxnId="{CCFC8C35-A451-4002-9861-9031C089BC6C}">
      <dgm:prSet/>
      <dgm:spPr/>
      <dgm:t>
        <a:bodyPr/>
        <a:lstStyle/>
        <a:p>
          <a:endParaRPr lang="en-GB"/>
        </a:p>
      </dgm:t>
    </dgm:pt>
    <dgm:pt modelId="{520E140B-3493-4903-BD3B-91259CA1813F}">
      <dgm:prSet phldrT="[Text]"/>
      <dgm:spPr/>
      <dgm:t>
        <a:bodyPr/>
        <a:lstStyle/>
        <a:p>
          <a:r>
            <a:rPr lang="en-GB" baseline="0" dirty="0" smtClean="0">
              <a:latin typeface="Cambria" panose="02040503050406030204" pitchFamily="18" charset="0"/>
            </a:rPr>
            <a:t>RUSLE method</a:t>
          </a:r>
          <a:endParaRPr lang="en-GB" dirty="0">
            <a:latin typeface="Cambria" panose="02040503050406030204" pitchFamily="18" charset="0"/>
          </a:endParaRPr>
        </a:p>
      </dgm:t>
    </dgm:pt>
    <dgm:pt modelId="{737706FA-3FF0-4DB6-824C-6522CD3F75FE}" type="parTrans" cxnId="{76B02C2C-156E-4A3B-A4DD-BF1EBAACB383}">
      <dgm:prSet/>
      <dgm:spPr/>
      <dgm:t>
        <a:bodyPr/>
        <a:lstStyle/>
        <a:p>
          <a:endParaRPr lang="en-GB"/>
        </a:p>
      </dgm:t>
    </dgm:pt>
    <dgm:pt modelId="{8D660F5A-3E63-4695-B125-2E4E185AD405}" type="sibTrans" cxnId="{76B02C2C-156E-4A3B-A4DD-BF1EBAACB383}">
      <dgm:prSet/>
      <dgm:spPr/>
      <dgm:t>
        <a:bodyPr/>
        <a:lstStyle/>
        <a:p>
          <a:endParaRPr lang="en-GB"/>
        </a:p>
      </dgm:t>
    </dgm:pt>
    <dgm:pt modelId="{ECD6DF7B-A375-4CC9-BF71-F480408E3A4C}">
      <dgm:prSet phldrT="[Text]"/>
      <dgm:spPr/>
      <dgm:t>
        <a:bodyPr/>
        <a:lstStyle/>
        <a:p>
          <a:endParaRPr lang="en-GB" dirty="0"/>
        </a:p>
      </dgm:t>
    </dgm:pt>
    <dgm:pt modelId="{199044BE-8436-4F04-8F42-5C0A0FB6A821}" type="parTrans" cxnId="{A4740645-AE02-4CF8-A3E0-176DE0F5BD2C}">
      <dgm:prSet/>
      <dgm:spPr/>
      <dgm:t>
        <a:bodyPr/>
        <a:lstStyle/>
        <a:p>
          <a:endParaRPr lang="en-GB"/>
        </a:p>
      </dgm:t>
    </dgm:pt>
    <dgm:pt modelId="{C16DED67-5037-4EB6-83DB-208986A01213}" type="sibTrans" cxnId="{A4740645-AE02-4CF8-A3E0-176DE0F5BD2C}">
      <dgm:prSet/>
      <dgm:spPr/>
      <dgm:t>
        <a:bodyPr/>
        <a:lstStyle/>
        <a:p>
          <a:endParaRPr lang="en-GB"/>
        </a:p>
      </dgm:t>
    </dgm:pt>
    <dgm:pt modelId="{EACBB3B2-3659-4B2B-A47E-BCC523CDCAE2}">
      <dgm:prSet phldrT="[Text]"/>
      <dgm:spPr/>
      <dgm:t>
        <a:bodyPr/>
        <a:lstStyle/>
        <a:p>
          <a:endParaRPr lang="en-GB" dirty="0"/>
        </a:p>
      </dgm:t>
    </dgm:pt>
    <dgm:pt modelId="{64C663F9-3D97-42B0-B401-617DF8FAA72F}" type="parTrans" cxnId="{549C485B-AC84-4054-9522-42C94E7E51AA}">
      <dgm:prSet/>
      <dgm:spPr/>
      <dgm:t>
        <a:bodyPr/>
        <a:lstStyle/>
        <a:p>
          <a:endParaRPr lang="en-GB"/>
        </a:p>
      </dgm:t>
    </dgm:pt>
    <dgm:pt modelId="{D85FDE06-A085-4A28-8CEE-41959E5031A7}" type="sibTrans" cxnId="{549C485B-AC84-4054-9522-42C94E7E51AA}">
      <dgm:prSet/>
      <dgm:spPr/>
      <dgm:t>
        <a:bodyPr/>
        <a:lstStyle/>
        <a:p>
          <a:endParaRPr lang="en-GB"/>
        </a:p>
      </dgm:t>
    </dgm:pt>
    <dgm:pt modelId="{CC630155-6862-46A6-88FF-B9093D7B1B23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Manipulation of complex variables with different information and parameters</a:t>
          </a:r>
          <a:endParaRPr lang="en-GB" dirty="0">
            <a:latin typeface="Cambria" panose="02040503050406030204" pitchFamily="18" charset="0"/>
          </a:endParaRPr>
        </a:p>
      </dgm:t>
    </dgm:pt>
    <dgm:pt modelId="{83B7C7B6-3CE5-403A-A243-C650B9949C97}" type="parTrans" cxnId="{22FC4D07-6D33-40A3-A876-CC1300C693F3}">
      <dgm:prSet/>
      <dgm:spPr/>
      <dgm:t>
        <a:bodyPr/>
        <a:lstStyle/>
        <a:p>
          <a:endParaRPr lang="en-GB"/>
        </a:p>
      </dgm:t>
    </dgm:pt>
    <dgm:pt modelId="{D6D2A8EB-0DDB-47A1-9D84-01B6A5924D08}" type="sibTrans" cxnId="{22FC4D07-6D33-40A3-A876-CC1300C693F3}">
      <dgm:prSet/>
      <dgm:spPr/>
      <dgm:t>
        <a:bodyPr/>
        <a:lstStyle/>
        <a:p>
          <a:endParaRPr lang="en-GB"/>
        </a:p>
      </dgm:t>
    </dgm:pt>
    <dgm:pt modelId="{DC422085-DB6E-4B2A-A3FA-8362B2C972F3}" type="pres">
      <dgm:prSet presAssocID="{4ACB047B-C8FD-4909-9E87-E7DEF54CE109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D4A7A35A-67B7-46E3-AFB9-446163C4A0A5}" type="pres">
      <dgm:prSet presAssocID="{C2FCB972-ACF3-4C10-9C70-B5BB6EF102EB}" presName="centerShape" presStyleLbl="node0" presStyleIdx="0" presStyleCnt="1"/>
      <dgm:spPr/>
      <dgm:t>
        <a:bodyPr/>
        <a:lstStyle/>
        <a:p>
          <a:endParaRPr lang="en-GB"/>
        </a:p>
      </dgm:t>
    </dgm:pt>
    <dgm:pt modelId="{EBA881E4-3608-46D6-B85C-BF2F280D8059}" type="pres">
      <dgm:prSet presAssocID="{117AA95A-F8E3-4211-BF8B-14E918C3D775}" presName="parTrans" presStyleLbl="bgSibTrans2D1" presStyleIdx="0" presStyleCnt="5"/>
      <dgm:spPr/>
      <dgm:t>
        <a:bodyPr/>
        <a:lstStyle/>
        <a:p>
          <a:endParaRPr lang="en-GB"/>
        </a:p>
      </dgm:t>
    </dgm:pt>
    <dgm:pt modelId="{CC6DE70A-3441-4CE9-A968-4F39E7B7D368}" type="pres">
      <dgm:prSet presAssocID="{CE2DA316-0F5B-4893-B316-0668A53B039E}" presName="node" presStyleLbl="node1" presStyleIdx="0" presStyleCnt="5" custRadScaleRad="89538" custRadScaleInc="-25019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748CF57-D8F8-4DDB-8DE2-C8F1CEDB23E8}" type="pres">
      <dgm:prSet presAssocID="{B457AB66-41D1-4039-B341-BE187C6ACADD}" presName="parTrans" presStyleLbl="bgSibTrans2D1" presStyleIdx="1" presStyleCnt="5"/>
      <dgm:spPr/>
      <dgm:t>
        <a:bodyPr/>
        <a:lstStyle/>
        <a:p>
          <a:endParaRPr lang="en-GB"/>
        </a:p>
      </dgm:t>
    </dgm:pt>
    <dgm:pt modelId="{CFA99BDA-B273-4C1A-AEA0-0FDFD824FA93}" type="pres">
      <dgm:prSet presAssocID="{AA80416A-2D43-402C-94AE-BEE03CAD196B}" presName="node" presStyleLbl="node1" presStyleIdx="1" presStyleCnt="5" custRadScaleRad="103195" custRadScaleInc="-26467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C055ECA2-BDA4-4695-87F1-43FA6D2E13DC}" type="pres">
      <dgm:prSet presAssocID="{737706FA-3FF0-4DB6-824C-6522CD3F75FE}" presName="parTrans" presStyleLbl="bgSibTrans2D1" presStyleIdx="2" presStyleCnt="5"/>
      <dgm:spPr/>
      <dgm:t>
        <a:bodyPr/>
        <a:lstStyle/>
        <a:p>
          <a:endParaRPr lang="en-GB"/>
        </a:p>
      </dgm:t>
    </dgm:pt>
    <dgm:pt modelId="{DE9D8AED-54FF-4843-A0C2-248518FAE02F}" type="pres">
      <dgm:prSet presAssocID="{520E140B-3493-4903-BD3B-91259CA1813F}" presName="node" presStyleLbl="node1" presStyleIdx="2" presStyleCnt="5" custRadScaleRad="97539" custRadScaleInc="-6845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04D6CF22-352B-4FF8-AA65-869E7D7DE9A1}" type="pres">
      <dgm:prSet presAssocID="{D8E938BA-C148-4FF8-8886-97329C159400}" presName="parTrans" presStyleLbl="bgSibTrans2D1" presStyleIdx="3" presStyleCnt="5"/>
      <dgm:spPr/>
      <dgm:t>
        <a:bodyPr/>
        <a:lstStyle/>
        <a:p>
          <a:endParaRPr lang="en-GB"/>
        </a:p>
      </dgm:t>
    </dgm:pt>
    <dgm:pt modelId="{9DF7EF8D-17DA-4F39-9F6F-CD1ADE1D40EC}" type="pres">
      <dgm:prSet presAssocID="{B751EF0A-4778-4D95-949B-BEDC77BFB096}" presName="node" presStyleLbl="node1" presStyleIdx="3" presStyleCnt="5" custRadScaleRad="100510" custRadScaleInc="26216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F00A62C8-A2B2-4418-8A32-3F07B5EE08F8}" type="pres">
      <dgm:prSet presAssocID="{83B7C7B6-3CE5-403A-A243-C650B9949C97}" presName="parTrans" presStyleLbl="bgSibTrans2D1" presStyleIdx="4" presStyleCnt="5"/>
      <dgm:spPr/>
      <dgm:t>
        <a:bodyPr/>
        <a:lstStyle/>
        <a:p>
          <a:endParaRPr lang="en-GB"/>
        </a:p>
      </dgm:t>
    </dgm:pt>
    <dgm:pt modelId="{15C27963-68B3-4A78-8B87-113CA517D9F2}" type="pres">
      <dgm:prSet presAssocID="{CC630155-6862-46A6-88FF-B9093D7B1B23}" presName="node" presStyleLbl="node1" presStyleIdx="4" presStyleCnt="5" custRadScaleRad="89099" custRadScaleInc="23998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3D8B5796-4A60-4DA6-88A5-34DB47BBC30F}" type="presOf" srcId="{737706FA-3FF0-4DB6-824C-6522CD3F75FE}" destId="{C055ECA2-BDA4-4695-87F1-43FA6D2E13DC}" srcOrd="0" destOrd="0" presId="urn:microsoft.com/office/officeart/2005/8/layout/radial4"/>
    <dgm:cxn modelId="{3F64F67F-0F92-4979-ADDB-33927C3FB515}" type="presOf" srcId="{B457AB66-41D1-4039-B341-BE187C6ACADD}" destId="{0748CF57-D8F8-4DDB-8DE2-C8F1CEDB23E8}" srcOrd="0" destOrd="0" presId="urn:microsoft.com/office/officeart/2005/8/layout/radial4"/>
    <dgm:cxn modelId="{0193C854-A802-401B-BDB3-9CFF2980383E}" type="presOf" srcId="{AA80416A-2D43-402C-94AE-BEE03CAD196B}" destId="{CFA99BDA-B273-4C1A-AEA0-0FDFD824FA93}" srcOrd="0" destOrd="0" presId="urn:microsoft.com/office/officeart/2005/8/layout/radial4"/>
    <dgm:cxn modelId="{CCFC8C35-A451-4002-9861-9031C089BC6C}" srcId="{C2FCB972-ACF3-4C10-9C70-B5BB6EF102EB}" destId="{B751EF0A-4778-4D95-949B-BEDC77BFB096}" srcOrd="3" destOrd="0" parTransId="{D8E938BA-C148-4FF8-8886-97329C159400}" sibTransId="{211F052E-E68F-4E95-B375-CF6052E5A226}"/>
    <dgm:cxn modelId="{CE61A737-92EF-4AD0-A5A4-56A3895C6369}" type="presOf" srcId="{CE2DA316-0F5B-4893-B316-0668A53B039E}" destId="{CC6DE70A-3441-4CE9-A968-4F39E7B7D368}" srcOrd="0" destOrd="0" presId="urn:microsoft.com/office/officeart/2005/8/layout/radial4"/>
    <dgm:cxn modelId="{58E88081-BD21-466F-AECA-1EFDCBBF292E}" type="presOf" srcId="{D8E938BA-C148-4FF8-8886-97329C159400}" destId="{04D6CF22-352B-4FF8-AA65-869E7D7DE9A1}" srcOrd="0" destOrd="0" presId="urn:microsoft.com/office/officeart/2005/8/layout/radial4"/>
    <dgm:cxn modelId="{9B2D679F-B1B3-4F2C-BA2E-5F8E0AED3D60}" type="presOf" srcId="{520E140B-3493-4903-BD3B-91259CA1813F}" destId="{DE9D8AED-54FF-4843-A0C2-248518FAE02F}" srcOrd="0" destOrd="0" presId="urn:microsoft.com/office/officeart/2005/8/layout/radial4"/>
    <dgm:cxn modelId="{733A61A6-5E81-4183-8162-5FB044EDC4CC}" type="presOf" srcId="{C2FCB972-ACF3-4C10-9C70-B5BB6EF102EB}" destId="{D4A7A35A-67B7-46E3-AFB9-446163C4A0A5}" srcOrd="0" destOrd="0" presId="urn:microsoft.com/office/officeart/2005/8/layout/radial4"/>
    <dgm:cxn modelId="{76B02C2C-156E-4A3B-A4DD-BF1EBAACB383}" srcId="{C2FCB972-ACF3-4C10-9C70-B5BB6EF102EB}" destId="{520E140B-3493-4903-BD3B-91259CA1813F}" srcOrd="2" destOrd="0" parTransId="{737706FA-3FF0-4DB6-824C-6522CD3F75FE}" sibTransId="{8D660F5A-3E63-4695-B125-2E4E185AD405}"/>
    <dgm:cxn modelId="{3D884B70-17F6-44F9-94CE-97FD57B2C243}" srcId="{C2FCB972-ACF3-4C10-9C70-B5BB6EF102EB}" destId="{AA80416A-2D43-402C-94AE-BEE03CAD196B}" srcOrd="1" destOrd="0" parTransId="{B457AB66-41D1-4039-B341-BE187C6ACADD}" sibTransId="{919BE45A-827D-41B9-A44B-C0723AFE882A}"/>
    <dgm:cxn modelId="{9AC5472D-7828-4514-AFC7-C9227343C413}" type="presOf" srcId="{4ACB047B-C8FD-4909-9E87-E7DEF54CE109}" destId="{DC422085-DB6E-4B2A-A3FA-8362B2C972F3}" srcOrd="0" destOrd="0" presId="urn:microsoft.com/office/officeart/2005/8/layout/radial4"/>
    <dgm:cxn modelId="{810142E9-D4C1-41A4-A808-F194FBAA5378}" srcId="{4ACB047B-C8FD-4909-9E87-E7DEF54CE109}" destId="{C2FCB972-ACF3-4C10-9C70-B5BB6EF102EB}" srcOrd="0" destOrd="0" parTransId="{61B80297-9FC0-4005-A671-76AE29C31C54}" sibTransId="{C3240C11-E2DB-4320-8E70-BD4D61F7C9DA}"/>
    <dgm:cxn modelId="{A4740645-AE02-4CF8-A3E0-176DE0F5BD2C}" srcId="{4ACB047B-C8FD-4909-9E87-E7DEF54CE109}" destId="{ECD6DF7B-A375-4CC9-BF71-F480408E3A4C}" srcOrd="2" destOrd="0" parTransId="{199044BE-8436-4F04-8F42-5C0A0FB6A821}" sibTransId="{C16DED67-5037-4EB6-83DB-208986A01213}"/>
    <dgm:cxn modelId="{549C485B-AC84-4054-9522-42C94E7E51AA}" srcId="{4ACB047B-C8FD-4909-9E87-E7DEF54CE109}" destId="{EACBB3B2-3659-4B2B-A47E-BCC523CDCAE2}" srcOrd="1" destOrd="0" parTransId="{64C663F9-3D97-42B0-B401-617DF8FAA72F}" sibTransId="{D85FDE06-A085-4A28-8CEE-41959E5031A7}"/>
    <dgm:cxn modelId="{22FC4D07-6D33-40A3-A876-CC1300C693F3}" srcId="{C2FCB972-ACF3-4C10-9C70-B5BB6EF102EB}" destId="{CC630155-6862-46A6-88FF-B9093D7B1B23}" srcOrd="4" destOrd="0" parTransId="{83B7C7B6-3CE5-403A-A243-C650B9949C97}" sibTransId="{D6D2A8EB-0DDB-47A1-9D84-01B6A5924D08}"/>
    <dgm:cxn modelId="{7FA016EB-DCC2-4CC5-B322-111D6660D50F}" type="presOf" srcId="{117AA95A-F8E3-4211-BF8B-14E918C3D775}" destId="{EBA881E4-3608-46D6-B85C-BF2F280D8059}" srcOrd="0" destOrd="0" presId="urn:microsoft.com/office/officeart/2005/8/layout/radial4"/>
    <dgm:cxn modelId="{1483AF93-9BDA-47A3-AB75-37B138D69A28}" type="presOf" srcId="{B751EF0A-4778-4D95-949B-BEDC77BFB096}" destId="{9DF7EF8D-17DA-4F39-9F6F-CD1ADE1D40EC}" srcOrd="0" destOrd="0" presId="urn:microsoft.com/office/officeart/2005/8/layout/radial4"/>
    <dgm:cxn modelId="{B2491F97-FA21-4131-820B-E36B037C1BDC}" type="presOf" srcId="{83B7C7B6-3CE5-403A-A243-C650B9949C97}" destId="{F00A62C8-A2B2-4418-8A32-3F07B5EE08F8}" srcOrd="0" destOrd="0" presId="urn:microsoft.com/office/officeart/2005/8/layout/radial4"/>
    <dgm:cxn modelId="{0DE5D67B-0BFE-4972-B5A4-527A658CD5D9}" srcId="{C2FCB972-ACF3-4C10-9C70-B5BB6EF102EB}" destId="{CE2DA316-0F5B-4893-B316-0668A53B039E}" srcOrd="0" destOrd="0" parTransId="{117AA95A-F8E3-4211-BF8B-14E918C3D775}" sibTransId="{35514781-E69D-4FA1-A7B8-B2847393EE1D}"/>
    <dgm:cxn modelId="{D4D7A3AB-5CF5-4E3F-8766-F777FF776E49}" type="presOf" srcId="{CC630155-6862-46A6-88FF-B9093D7B1B23}" destId="{15C27963-68B3-4A78-8B87-113CA517D9F2}" srcOrd="0" destOrd="0" presId="urn:microsoft.com/office/officeart/2005/8/layout/radial4"/>
    <dgm:cxn modelId="{80F519AD-AC4A-4325-8818-7D7E130B493E}" type="presParOf" srcId="{DC422085-DB6E-4B2A-A3FA-8362B2C972F3}" destId="{D4A7A35A-67B7-46E3-AFB9-446163C4A0A5}" srcOrd="0" destOrd="0" presId="urn:microsoft.com/office/officeart/2005/8/layout/radial4"/>
    <dgm:cxn modelId="{E5AB9BBD-3B50-4C60-A210-4A9A4395B76E}" type="presParOf" srcId="{DC422085-DB6E-4B2A-A3FA-8362B2C972F3}" destId="{EBA881E4-3608-46D6-B85C-BF2F280D8059}" srcOrd="1" destOrd="0" presId="urn:microsoft.com/office/officeart/2005/8/layout/radial4"/>
    <dgm:cxn modelId="{4BBF361D-FC3A-41F6-BB85-05FC4055000D}" type="presParOf" srcId="{DC422085-DB6E-4B2A-A3FA-8362B2C972F3}" destId="{CC6DE70A-3441-4CE9-A968-4F39E7B7D368}" srcOrd="2" destOrd="0" presId="urn:microsoft.com/office/officeart/2005/8/layout/radial4"/>
    <dgm:cxn modelId="{AB670C76-285A-4097-B4F7-9027A7A9E2D0}" type="presParOf" srcId="{DC422085-DB6E-4B2A-A3FA-8362B2C972F3}" destId="{0748CF57-D8F8-4DDB-8DE2-C8F1CEDB23E8}" srcOrd="3" destOrd="0" presId="urn:microsoft.com/office/officeart/2005/8/layout/radial4"/>
    <dgm:cxn modelId="{6AC43767-8167-44E5-8754-2EB92855DA7E}" type="presParOf" srcId="{DC422085-DB6E-4B2A-A3FA-8362B2C972F3}" destId="{CFA99BDA-B273-4C1A-AEA0-0FDFD824FA93}" srcOrd="4" destOrd="0" presId="urn:microsoft.com/office/officeart/2005/8/layout/radial4"/>
    <dgm:cxn modelId="{08FBE099-A4F8-463D-A4C9-EEDCF6BFC62E}" type="presParOf" srcId="{DC422085-DB6E-4B2A-A3FA-8362B2C972F3}" destId="{C055ECA2-BDA4-4695-87F1-43FA6D2E13DC}" srcOrd="5" destOrd="0" presId="urn:microsoft.com/office/officeart/2005/8/layout/radial4"/>
    <dgm:cxn modelId="{B1B54B61-9CDC-428E-96A3-F489EC99638D}" type="presParOf" srcId="{DC422085-DB6E-4B2A-A3FA-8362B2C972F3}" destId="{DE9D8AED-54FF-4843-A0C2-248518FAE02F}" srcOrd="6" destOrd="0" presId="urn:microsoft.com/office/officeart/2005/8/layout/radial4"/>
    <dgm:cxn modelId="{647BC752-F369-40F1-AFE5-DC69C938F76A}" type="presParOf" srcId="{DC422085-DB6E-4B2A-A3FA-8362B2C972F3}" destId="{04D6CF22-352B-4FF8-AA65-869E7D7DE9A1}" srcOrd="7" destOrd="0" presId="urn:microsoft.com/office/officeart/2005/8/layout/radial4"/>
    <dgm:cxn modelId="{C207FB97-6195-4EAD-85A8-B8A7DF4E3C12}" type="presParOf" srcId="{DC422085-DB6E-4B2A-A3FA-8362B2C972F3}" destId="{9DF7EF8D-17DA-4F39-9F6F-CD1ADE1D40EC}" srcOrd="8" destOrd="0" presId="urn:microsoft.com/office/officeart/2005/8/layout/radial4"/>
    <dgm:cxn modelId="{7A9C27FF-8BC2-4512-9D33-B4B8A412484A}" type="presParOf" srcId="{DC422085-DB6E-4B2A-A3FA-8362B2C972F3}" destId="{F00A62C8-A2B2-4418-8A32-3F07B5EE08F8}" srcOrd="9" destOrd="0" presId="urn:microsoft.com/office/officeart/2005/8/layout/radial4"/>
    <dgm:cxn modelId="{9E7598E8-7BB6-4610-B49B-14EEE28CB8BF}" type="presParOf" srcId="{DC422085-DB6E-4B2A-A3FA-8362B2C972F3}" destId="{15C27963-68B3-4A78-8B87-113CA517D9F2}" srcOrd="10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E8DBD50-0854-4D5E-848B-76416F5972CD}" type="doc">
      <dgm:prSet loTypeId="urn:microsoft.com/office/officeart/2005/8/layout/chevron1" loCatId="process" qsTypeId="urn:microsoft.com/office/officeart/2005/8/quickstyle/simple1" qsCatId="simple" csTypeId="urn:microsoft.com/office/officeart/2005/8/colors/colorful4" csCatId="colorful" phldr="1"/>
      <dgm:spPr/>
    </dgm:pt>
    <dgm:pt modelId="{2021FBE4-DC04-43A2-8D93-7F2FAC43E03A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WEB Page</a:t>
          </a:r>
          <a:endParaRPr lang="en-GB" dirty="0">
            <a:latin typeface="Cambria" panose="02040503050406030204" pitchFamily="18" charset="0"/>
          </a:endParaRPr>
        </a:p>
      </dgm:t>
    </dgm:pt>
    <dgm:pt modelId="{534FFA9E-B6BD-412D-9A7A-77CC96DDD74B}" type="parTrans" cxnId="{6C14DBEF-DC49-4971-9C75-7CA882447363}">
      <dgm:prSet/>
      <dgm:spPr/>
      <dgm:t>
        <a:bodyPr/>
        <a:lstStyle/>
        <a:p>
          <a:endParaRPr lang="en-GB"/>
        </a:p>
      </dgm:t>
    </dgm:pt>
    <dgm:pt modelId="{FEA3B13B-A9EB-4771-86D6-B3C696DF1F67}" type="sibTrans" cxnId="{6C14DBEF-DC49-4971-9C75-7CA882447363}">
      <dgm:prSet/>
      <dgm:spPr/>
      <dgm:t>
        <a:bodyPr/>
        <a:lstStyle/>
        <a:p>
          <a:endParaRPr lang="en-GB"/>
        </a:p>
      </dgm:t>
    </dgm:pt>
    <dgm:pt modelId="{2F6A7576-48DC-493C-8D26-12E076300FDD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Create and visualize erosion maps</a:t>
          </a:r>
          <a:endParaRPr lang="en-GB" dirty="0">
            <a:latin typeface="Cambria" panose="02040503050406030204" pitchFamily="18" charset="0"/>
          </a:endParaRPr>
        </a:p>
      </dgm:t>
    </dgm:pt>
    <dgm:pt modelId="{14BA7112-B1F0-45F0-85BA-AB0279A341EC}" type="parTrans" cxnId="{B203A2E3-89B6-4433-8CB0-D61CC788F291}">
      <dgm:prSet/>
      <dgm:spPr/>
      <dgm:t>
        <a:bodyPr/>
        <a:lstStyle/>
        <a:p>
          <a:endParaRPr lang="en-GB"/>
        </a:p>
      </dgm:t>
    </dgm:pt>
    <dgm:pt modelId="{F2DC1EFC-AF2F-410E-8A00-560CEC9CDF54}" type="sibTrans" cxnId="{B203A2E3-89B6-4433-8CB0-D61CC788F291}">
      <dgm:prSet/>
      <dgm:spPr/>
      <dgm:t>
        <a:bodyPr/>
        <a:lstStyle/>
        <a:p>
          <a:endParaRPr lang="en-GB"/>
        </a:p>
      </dgm:t>
    </dgm:pt>
    <dgm:pt modelId="{40EF9C52-E551-403C-B113-296273A4A2BE}">
      <dgm:prSet phldrT="[Text]"/>
      <dgm:spPr/>
      <dgm:t>
        <a:bodyPr/>
        <a:lstStyle/>
        <a:p>
          <a:r>
            <a:rPr lang="en-GB" dirty="0" smtClean="0">
              <a:latin typeface="Cambria" panose="02040503050406030204" pitchFamily="18" charset="0"/>
            </a:rPr>
            <a:t>Without the need of GIS environment</a:t>
          </a:r>
          <a:endParaRPr lang="en-GB" dirty="0">
            <a:latin typeface="Cambria" panose="02040503050406030204" pitchFamily="18" charset="0"/>
          </a:endParaRPr>
        </a:p>
      </dgm:t>
    </dgm:pt>
    <dgm:pt modelId="{026A952F-9033-4F1E-AA42-07C38BA0554B}" type="parTrans" cxnId="{296A0CF3-4B67-4339-986D-277202710F89}">
      <dgm:prSet/>
      <dgm:spPr/>
      <dgm:t>
        <a:bodyPr/>
        <a:lstStyle/>
        <a:p>
          <a:endParaRPr lang="en-GB"/>
        </a:p>
      </dgm:t>
    </dgm:pt>
    <dgm:pt modelId="{4FA21831-C2CD-4AF6-BCA7-8F0DB7DF0F8D}" type="sibTrans" cxnId="{296A0CF3-4B67-4339-986D-277202710F89}">
      <dgm:prSet/>
      <dgm:spPr/>
      <dgm:t>
        <a:bodyPr/>
        <a:lstStyle/>
        <a:p>
          <a:endParaRPr lang="en-GB"/>
        </a:p>
      </dgm:t>
    </dgm:pt>
    <dgm:pt modelId="{2BEC3346-D9C7-4670-9210-ECF825893C6E}" type="pres">
      <dgm:prSet presAssocID="{7E8DBD50-0854-4D5E-848B-76416F5972CD}" presName="Name0" presStyleCnt="0">
        <dgm:presLayoutVars>
          <dgm:dir/>
          <dgm:animLvl val="lvl"/>
          <dgm:resizeHandles val="exact"/>
        </dgm:presLayoutVars>
      </dgm:prSet>
      <dgm:spPr/>
    </dgm:pt>
    <dgm:pt modelId="{94EA52A4-1F55-4147-A95F-C975AF3C27B1}" type="pres">
      <dgm:prSet presAssocID="{2021FBE4-DC04-43A2-8D93-7F2FAC43E03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7A6B331A-8FDE-4A0F-BD12-41E9A7702A70}" type="pres">
      <dgm:prSet presAssocID="{FEA3B13B-A9EB-4771-86D6-B3C696DF1F67}" presName="parTxOnlySpace" presStyleCnt="0"/>
      <dgm:spPr/>
    </dgm:pt>
    <dgm:pt modelId="{97E77079-D693-46E1-AAD8-899D388B3D24}" type="pres">
      <dgm:prSet presAssocID="{2F6A7576-48DC-493C-8D26-12E076300FDD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B44B4A9-407E-46DC-A44A-CFA835FF8168}" type="pres">
      <dgm:prSet presAssocID="{F2DC1EFC-AF2F-410E-8A00-560CEC9CDF54}" presName="parTxOnlySpace" presStyleCnt="0"/>
      <dgm:spPr/>
    </dgm:pt>
    <dgm:pt modelId="{CE22E72C-2282-42CC-A1D7-B0E62FA03A0D}" type="pres">
      <dgm:prSet presAssocID="{40EF9C52-E551-403C-B113-296273A4A2BE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6C14DBEF-DC49-4971-9C75-7CA882447363}" srcId="{7E8DBD50-0854-4D5E-848B-76416F5972CD}" destId="{2021FBE4-DC04-43A2-8D93-7F2FAC43E03A}" srcOrd="0" destOrd="0" parTransId="{534FFA9E-B6BD-412D-9A7A-77CC96DDD74B}" sibTransId="{FEA3B13B-A9EB-4771-86D6-B3C696DF1F67}"/>
    <dgm:cxn modelId="{B203A2E3-89B6-4433-8CB0-D61CC788F291}" srcId="{7E8DBD50-0854-4D5E-848B-76416F5972CD}" destId="{2F6A7576-48DC-493C-8D26-12E076300FDD}" srcOrd="1" destOrd="0" parTransId="{14BA7112-B1F0-45F0-85BA-AB0279A341EC}" sibTransId="{F2DC1EFC-AF2F-410E-8A00-560CEC9CDF54}"/>
    <dgm:cxn modelId="{4938BF57-3A93-4ED5-BB73-18535833F400}" type="presOf" srcId="{2021FBE4-DC04-43A2-8D93-7F2FAC43E03A}" destId="{94EA52A4-1F55-4147-A95F-C975AF3C27B1}" srcOrd="0" destOrd="0" presId="urn:microsoft.com/office/officeart/2005/8/layout/chevron1"/>
    <dgm:cxn modelId="{A4AACEDB-4D2A-4D04-9D10-1DAA96169BBF}" type="presOf" srcId="{2F6A7576-48DC-493C-8D26-12E076300FDD}" destId="{97E77079-D693-46E1-AAD8-899D388B3D24}" srcOrd="0" destOrd="0" presId="urn:microsoft.com/office/officeart/2005/8/layout/chevron1"/>
    <dgm:cxn modelId="{9155A640-61AB-4B9D-A025-890AA5CBF344}" type="presOf" srcId="{40EF9C52-E551-403C-B113-296273A4A2BE}" destId="{CE22E72C-2282-42CC-A1D7-B0E62FA03A0D}" srcOrd="0" destOrd="0" presId="urn:microsoft.com/office/officeart/2005/8/layout/chevron1"/>
    <dgm:cxn modelId="{D6D73607-F305-4FF9-AFEA-0C95616F4170}" type="presOf" srcId="{7E8DBD50-0854-4D5E-848B-76416F5972CD}" destId="{2BEC3346-D9C7-4670-9210-ECF825893C6E}" srcOrd="0" destOrd="0" presId="urn:microsoft.com/office/officeart/2005/8/layout/chevron1"/>
    <dgm:cxn modelId="{296A0CF3-4B67-4339-986D-277202710F89}" srcId="{7E8DBD50-0854-4D5E-848B-76416F5972CD}" destId="{40EF9C52-E551-403C-B113-296273A4A2BE}" srcOrd="2" destOrd="0" parTransId="{026A952F-9033-4F1E-AA42-07C38BA0554B}" sibTransId="{4FA21831-C2CD-4AF6-BCA7-8F0DB7DF0F8D}"/>
    <dgm:cxn modelId="{AE151F37-B50D-44E8-8BF4-6FBCD4D487C2}" type="presParOf" srcId="{2BEC3346-D9C7-4670-9210-ECF825893C6E}" destId="{94EA52A4-1F55-4147-A95F-C975AF3C27B1}" srcOrd="0" destOrd="0" presId="urn:microsoft.com/office/officeart/2005/8/layout/chevron1"/>
    <dgm:cxn modelId="{AF776F19-5B81-45D9-8EF8-12DD4E710BAB}" type="presParOf" srcId="{2BEC3346-D9C7-4670-9210-ECF825893C6E}" destId="{7A6B331A-8FDE-4A0F-BD12-41E9A7702A70}" srcOrd="1" destOrd="0" presId="urn:microsoft.com/office/officeart/2005/8/layout/chevron1"/>
    <dgm:cxn modelId="{77432845-1906-4B5F-AE47-9672856F9BB7}" type="presParOf" srcId="{2BEC3346-D9C7-4670-9210-ECF825893C6E}" destId="{97E77079-D693-46E1-AAD8-899D388B3D24}" srcOrd="2" destOrd="0" presId="urn:microsoft.com/office/officeart/2005/8/layout/chevron1"/>
    <dgm:cxn modelId="{0197C34A-6CCB-4823-BA31-5E0F32068160}" type="presParOf" srcId="{2BEC3346-D9C7-4670-9210-ECF825893C6E}" destId="{4B44B4A9-407E-46DC-A44A-CFA835FF8168}" srcOrd="3" destOrd="0" presId="urn:microsoft.com/office/officeart/2005/8/layout/chevron1"/>
    <dgm:cxn modelId="{EBA25542-17C8-4911-BFC0-6CB3FF7E1E26}" type="presParOf" srcId="{2BEC3346-D9C7-4670-9210-ECF825893C6E}" destId="{CE22E72C-2282-42CC-A1D7-B0E62FA03A0D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58E96B6-BEF0-4431-90DB-47DFFC25234D}" type="doc">
      <dgm:prSet loTypeId="urn:microsoft.com/office/officeart/2005/8/layout/v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GB"/>
        </a:p>
      </dgm:t>
    </dgm:pt>
    <dgm:pt modelId="{FE9F857C-6796-4799-97F2-1C13E0AB49A7}">
      <dgm:prSet phldrT="[Text]" custT="1"/>
      <dgm:spPr/>
      <dgm:t>
        <a:bodyPr/>
        <a:lstStyle/>
        <a:p>
          <a:r>
            <a:rPr lang="en-GB" sz="2800" dirty="0" smtClean="0">
              <a:latin typeface="Cambria" panose="02040503050406030204" pitchFamily="18" charset="0"/>
            </a:rPr>
            <a:t>Vantages</a:t>
          </a:r>
          <a:endParaRPr lang="en-GB" sz="2800" dirty="0">
            <a:latin typeface="Cambria" panose="02040503050406030204" pitchFamily="18" charset="0"/>
          </a:endParaRPr>
        </a:p>
      </dgm:t>
    </dgm:pt>
    <dgm:pt modelId="{308D6931-0C9C-487C-AE6C-21C08A5608FA}" type="parTrans" cxnId="{C09BD831-A4BD-4BB7-AAF8-8D9B1262477C}">
      <dgm:prSet/>
      <dgm:spPr/>
      <dgm:t>
        <a:bodyPr/>
        <a:lstStyle/>
        <a:p>
          <a:endParaRPr lang="en-GB"/>
        </a:p>
      </dgm:t>
    </dgm:pt>
    <dgm:pt modelId="{6CD864A4-02D8-41F7-BA1E-DDB07AE884F9}" type="sibTrans" cxnId="{C09BD831-A4BD-4BB7-AAF8-8D9B1262477C}">
      <dgm:prSet/>
      <dgm:spPr/>
      <dgm:t>
        <a:bodyPr/>
        <a:lstStyle/>
        <a:p>
          <a:endParaRPr lang="en-GB"/>
        </a:p>
      </dgm:t>
    </dgm:pt>
    <dgm:pt modelId="{3D4A8DD6-9B91-45BB-9FD6-8A7C2FFAAD6A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Provides the possibility of moving the C factor map in order to evaluate if the value helps to control the erosion. </a:t>
          </a:r>
          <a:endParaRPr lang="en-GB" sz="1600" dirty="0">
            <a:latin typeface="Cambria" panose="02040503050406030204" pitchFamily="18" charset="0"/>
          </a:endParaRPr>
        </a:p>
      </dgm:t>
    </dgm:pt>
    <dgm:pt modelId="{2D1AB088-4BBE-4FC1-B582-34D1B80B9CE9}" type="parTrans" cxnId="{E739B54A-9A29-47A4-AF21-7F56501E16A8}">
      <dgm:prSet/>
      <dgm:spPr/>
      <dgm:t>
        <a:bodyPr/>
        <a:lstStyle/>
        <a:p>
          <a:endParaRPr lang="en-GB"/>
        </a:p>
      </dgm:t>
    </dgm:pt>
    <dgm:pt modelId="{D889C690-4E1D-4139-A9D5-E1435F0AD41B}" type="sibTrans" cxnId="{E739B54A-9A29-47A4-AF21-7F56501E16A8}">
      <dgm:prSet/>
      <dgm:spPr/>
      <dgm:t>
        <a:bodyPr/>
        <a:lstStyle/>
        <a:p>
          <a:endParaRPr lang="en-GB"/>
        </a:p>
      </dgm:t>
    </dgm:pt>
    <dgm:pt modelId="{41760A7D-1F68-4105-9061-6961A4769E8E}">
      <dgm:prSet phldrT="[Text]" custT="1"/>
      <dgm:spPr/>
      <dgm:t>
        <a:bodyPr/>
        <a:lstStyle/>
        <a:p>
          <a:r>
            <a:rPr lang="en-GB" sz="2800" dirty="0" smtClean="0">
              <a:latin typeface="Cambria" panose="02040503050406030204" pitchFamily="18" charset="0"/>
            </a:rPr>
            <a:t>Disadvantages</a:t>
          </a:r>
          <a:endParaRPr lang="en-GB" sz="2800" dirty="0">
            <a:latin typeface="Cambria" panose="02040503050406030204" pitchFamily="18" charset="0"/>
          </a:endParaRPr>
        </a:p>
      </dgm:t>
    </dgm:pt>
    <dgm:pt modelId="{CCC3E1DF-340F-463B-A502-E2853450ECC8}" type="parTrans" cxnId="{F1F7DF90-377E-498B-8C35-47CCBB5B942B}">
      <dgm:prSet/>
      <dgm:spPr/>
      <dgm:t>
        <a:bodyPr/>
        <a:lstStyle/>
        <a:p>
          <a:endParaRPr lang="en-GB"/>
        </a:p>
      </dgm:t>
    </dgm:pt>
    <dgm:pt modelId="{E48A9F8C-2FF7-4E49-AB27-1B0152BCF5D4}" type="sibTrans" cxnId="{F1F7DF90-377E-498B-8C35-47CCBB5B942B}">
      <dgm:prSet/>
      <dgm:spPr/>
      <dgm:t>
        <a:bodyPr/>
        <a:lstStyle/>
        <a:p>
          <a:endParaRPr lang="en-GB"/>
        </a:p>
      </dgm:t>
    </dgm:pt>
    <dgm:pt modelId="{B442D6E5-D228-448B-9624-D2E282B63135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Creates the maps without the layout composer.</a:t>
          </a:r>
          <a:endParaRPr lang="en-GB" sz="1600" dirty="0">
            <a:latin typeface="Cambria" panose="02040503050406030204" pitchFamily="18" charset="0"/>
          </a:endParaRPr>
        </a:p>
      </dgm:t>
    </dgm:pt>
    <dgm:pt modelId="{E07D1731-A9DF-4C46-B71D-ABD40E4D0380}" type="parTrans" cxnId="{43A0E2D6-9535-4064-9391-C19DC666F7BE}">
      <dgm:prSet/>
      <dgm:spPr/>
      <dgm:t>
        <a:bodyPr/>
        <a:lstStyle/>
        <a:p>
          <a:endParaRPr lang="en-GB"/>
        </a:p>
      </dgm:t>
    </dgm:pt>
    <dgm:pt modelId="{75F10EC5-F579-4045-82D4-E58A019B6C52}" type="sibTrans" cxnId="{43A0E2D6-9535-4064-9391-C19DC666F7BE}">
      <dgm:prSet/>
      <dgm:spPr/>
      <dgm:t>
        <a:bodyPr/>
        <a:lstStyle/>
        <a:p>
          <a:endParaRPr lang="en-GB"/>
        </a:p>
      </dgm:t>
    </dgm:pt>
    <dgm:pt modelId="{47EBEF0A-1724-4BBD-89D5-8B525692DA36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It is flexible and allows to simulate the fact before.</a:t>
          </a:r>
          <a:endParaRPr lang="en-GB" sz="1600" dirty="0">
            <a:latin typeface="Cambria" panose="02040503050406030204" pitchFamily="18" charset="0"/>
          </a:endParaRPr>
        </a:p>
      </dgm:t>
    </dgm:pt>
    <dgm:pt modelId="{37A1CE21-4248-40CD-BCFC-9FF07B941CFD}" type="parTrans" cxnId="{0A9977BB-772D-417E-A407-025DA155DC65}">
      <dgm:prSet/>
      <dgm:spPr/>
      <dgm:t>
        <a:bodyPr/>
        <a:lstStyle/>
        <a:p>
          <a:endParaRPr lang="en-GB"/>
        </a:p>
      </dgm:t>
    </dgm:pt>
    <dgm:pt modelId="{EBA069EC-9173-4B8E-9B60-ABBC2809F224}" type="sibTrans" cxnId="{0A9977BB-772D-417E-A407-025DA155DC65}">
      <dgm:prSet/>
      <dgm:spPr/>
      <dgm:t>
        <a:bodyPr/>
        <a:lstStyle/>
        <a:p>
          <a:endParaRPr lang="en-GB"/>
        </a:p>
      </dgm:t>
    </dgm:pt>
    <dgm:pt modelId="{5406D7E2-29D5-4A80-890D-A8194289A8CE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It is more detailed given several options and parameters options to the user.</a:t>
          </a:r>
          <a:endParaRPr lang="en-GB" sz="1600" dirty="0">
            <a:latin typeface="Cambria" panose="02040503050406030204" pitchFamily="18" charset="0"/>
          </a:endParaRPr>
        </a:p>
      </dgm:t>
    </dgm:pt>
    <dgm:pt modelId="{7C6470AA-068A-4A97-B633-B78A9BE28BD1}" type="parTrans" cxnId="{542207A6-AF30-46A6-8B5C-C623F55E6367}">
      <dgm:prSet/>
      <dgm:spPr/>
      <dgm:t>
        <a:bodyPr/>
        <a:lstStyle/>
        <a:p>
          <a:endParaRPr lang="en-GB"/>
        </a:p>
      </dgm:t>
    </dgm:pt>
    <dgm:pt modelId="{6730A3B3-F08A-4D50-BCD3-275697319B91}" type="sibTrans" cxnId="{542207A6-AF30-46A6-8B5C-C623F55E6367}">
      <dgm:prSet/>
      <dgm:spPr/>
      <dgm:t>
        <a:bodyPr/>
        <a:lstStyle/>
        <a:p>
          <a:endParaRPr lang="en-GB"/>
        </a:p>
      </dgm:t>
    </dgm:pt>
    <dgm:pt modelId="{7C4AFF29-A725-4088-8D47-E6C5258B7C8F}">
      <dgm:prSet custT="1"/>
      <dgm:spPr/>
      <dgm:t>
        <a:bodyPr/>
        <a:lstStyle/>
        <a:p>
          <a:pPr algn="l"/>
          <a:endParaRPr lang="en-GB" sz="1600" dirty="0" smtClean="0">
            <a:latin typeface="Cambria" panose="02040503050406030204" pitchFamily="18" charset="0"/>
          </a:endParaRPr>
        </a:p>
      </dgm:t>
    </dgm:pt>
    <dgm:pt modelId="{4B10DFC3-EC47-4B05-8BEB-F2B7439B69E4}" type="parTrans" cxnId="{E22FC1E4-D253-47AF-A36D-003923E26E12}">
      <dgm:prSet/>
      <dgm:spPr/>
      <dgm:t>
        <a:bodyPr/>
        <a:lstStyle/>
        <a:p>
          <a:endParaRPr lang="en-GB"/>
        </a:p>
      </dgm:t>
    </dgm:pt>
    <dgm:pt modelId="{F343263C-0952-431F-8819-E66A9E88A03F}" type="sibTrans" cxnId="{E22FC1E4-D253-47AF-A36D-003923E26E12}">
      <dgm:prSet/>
      <dgm:spPr/>
      <dgm:t>
        <a:bodyPr/>
        <a:lstStyle/>
        <a:p>
          <a:endParaRPr lang="en-GB"/>
        </a:p>
      </dgm:t>
    </dgm:pt>
    <dgm:pt modelId="{14CD739F-32C2-49C9-9932-5E2CB4924388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With the possibility to import the input </a:t>
          </a:r>
          <a:r>
            <a:rPr lang="en-GB" sz="1600" dirty="0" err="1" smtClean="0">
              <a:latin typeface="Cambria" panose="02040503050406030204" pitchFamily="18" charset="0"/>
            </a:rPr>
            <a:t>shapefile</a:t>
          </a:r>
          <a:r>
            <a:rPr lang="en-GB" sz="1600" dirty="0" smtClean="0">
              <a:latin typeface="Cambria" panose="02040503050406030204" pitchFamily="18" charset="0"/>
            </a:rPr>
            <a:t> attribute table, the user can easily adapt to other case studies.</a:t>
          </a:r>
          <a:endParaRPr lang="en-GB" sz="1600" dirty="0">
            <a:latin typeface="Cambria" panose="02040503050406030204" pitchFamily="18" charset="0"/>
          </a:endParaRPr>
        </a:p>
      </dgm:t>
    </dgm:pt>
    <dgm:pt modelId="{F3D8AEF2-9799-40D0-A0C2-C5023E322CC8}" type="parTrans" cxnId="{A42E844E-88AC-4905-872E-27A459762D58}">
      <dgm:prSet/>
      <dgm:spPr/>
      <dgm:t>
        <a:bodyPr/>
        <a:lstStyle/>
        <a:p>
          <a:endParaRPr lang="en-GB"/>
        </a:p>
      </dgm:t>
    </dgm:pt>
    <dgm:pt modelId="{2124B109-F36B-44D3-B625-1D83D5E4828F}" type="sibTrans" cxnId="{A42E844E-88AC-4905-872E-27A459762D58}">
      <dgm:prSet/>
      <dgm:spPr/>
      <dgm:t>
        <a:bodyPr/>
        <a:lstStyle/>
        <a:p>
          <a:endParaRPr lang="en-GB"/>
        </a:p>
      </dgm:t>
    </dgm:pt>
    <dgm:pt modelId="{D868D445-B518-44F2-A0D2-12F0DC79B2E4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In some factors, such as K factor, the user can choose between two methods in order to obtain the final map. If the user has access to field observations of the soil parameters he/she can adapt the K factor map to his/her field knowledge. </a:t>
          </a:r>
          <a:endParaRPr lang="en-GB" sz="1600" dirty="0">
            <a:latin typeface="Cambria" panose="02040503050406030204" pitchFamily="18" charset="0"/>
          </a:endParaRPr>
        </a:p>
      </dgm:t>
    </dgm:pt>
    <dgm:pt modelId="{FF18BDA0-244C-4878-9920-73439C82159B}" type="parTrans" cxnId="{7AD319AF-13AE-4412-8EA2-BDDEE2157BC9}">
      <dgm:prSet/>
      <dgm:spPr/>
      <dgm:t>
        <a:bodyPr/>
        <a:lstStyle/>
        <a:p>
          <a:endParaRPr lang="en-GB"/>
        </a:p>
      </dgm:t>
    </dgm:pt>
    <dgm:pt modelId="{F622270C-A183-4CFA-88C8-4FF6380D3067}" type="sibTrans" cxnId="{7AD319AF-13AE-4412-8EA2-BDDEE2157BC9}">
      <dgm:prSet/>
      <dgm:spPr/>
      <dgm:t>
        <a:bodyPr/>
        <a:lstStyle/>
        <a:p>
          <a:endParaRPr lang="en-GB"/>
        </a:p>
      </dgm:t>
    </dgm:pt>
    <dgm:pt modelId="{FE571D45-CD95-484A-8A38-AB12BCC6D9A6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Requires GIS software knowledge.</a:t>
          </a:r>
          <a:endParaRPr lang="en-GB" sz="1600" dirty="0">
            <a:latin typeface="Cambria" panose="02040503050406030204" pitchFamily="18" charset="0"/>
          </a:endParaRPr>
        </a:p>
      </dgm:t>
    </dgm:pt>
    <dgm:pt modelId="{E9EA8513-6972-4F0F-B352-D8C221F70DF0}" type="parTrans" cxnId="{371CE58C-95A2-470B-8436-4A51D8632230}">
      <dgm:prSet/>
      <dgm:spPr/>
      <dgm:t>
        <a:bodyPr/>
        <a:lstStyle/>
        <a:p>
          <a:endParaRPr lang="en-GB"/>
        </a:p>
      </dgm:t>
    </dgm:pt>
    <dgm:pt modelId="{622F42CC-28D8-4491-AFD4-AD11D6E30660}" type="sibTrans" cxnId="{371CE58C-95A2-470B-8436-4A51D8632230}">
      <dgm:prSet/>
      <dgm:spPr/>
      <dgm:t>
        <a:bodyPr/>
        <a:lstStyle/>
        <a:p>
          <a:endParaRPr lang="en-GB"/>
        </a:p>
      </dgm:t>
    </dgm:pt>
    <dgm:pt modelId="{1248D9FD-272A-4FD7-A9D6-1EF73202F5DA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The desktop application allowed to upload different tabulated data in pdf format. </a:t>
          </a:r>
          <a:endParaRPr lang="en-GB" sz="1600" dirty="0">
            <a:latin typeface="Cambria" panose="02040503050406030204" pitchFamily="18" charset="0"/>
          </a:endParaRPr>
        </a:p>
      </dgm:t>
    </dgm:pt>
    <dgm:pt modelId="{A576FD37-E503-4660-B137-7CA919C4C447}" type="parTrans" cxnId="{67631D1C-16E8-43A5-983A-48788CC54972}">
      <dgm:prSet/>
      <dgm:spPr/>
      <dgm:t>
        <a:bodyPr/>
        <a:lstStyle/>
        <a:p>
          <a:endParaRPr lang="en-GB"/>
        </a:p>
      </dgm:t>
    </dgm:pt>
    <dgm:pt modelId="{2C6BCEDD-F3FA-4D25-AF3A-1C64517D4AAB}" type="sibTrans" cxnId="{67631D1C-16E8-43A5-983A-48788CC54972}">
      <dgm:prSet/>
      <dgm:spPr/>
      <dgm:t>
        <a:bodyPr/>
        <a:lstStyle/>
        <a:p>
          <a:endParaRPr lang="en-GB"/>
        </a:p>
      </dgm:t>
    </dgm:pt>
    <dgm:pt modelId="{8DA24FC0-7329-464A-B1E8-8DC5A94F0AF3}" type="pres">
      <dgm:prSet presAssocID="{758E96B6-BEF0-4431-90DB-47DFFC25234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E31ADD73-5656-43FF-9572-345D13F0C790}" type="pres">
      <dgm:prSet presAssocID="{FE9F857C-6796-4799-97F2-1C13E0AB49A7}" presName="parentText" presStyleLbl="node1" presStyleIdx="0" presStyleCnt="2" custScaleY="48853">
        <dgm:presLayoutVars>
          <dgm:chMax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6F7D767-401D-44E1-8BBA-47DD1B241B1B}" type="pres">
      <dgm:prSet presAssocID="{FE9F857C-6796-4799-97F2-1C13E0AB49A7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2EAFE73-CB1C-4697-966C-BE3D5D05515D}" type="pres">
      <dgm:prSet presAssocID="{41760A7D-1F68-4105-9061-6961A4769E8E}" presName="parentText" presStyleLbl="node1" presStyleIdx="1" presStyleCnt="2" custScaleY="41884">
        <dgm:presLayoutVars>
          <dgm:chMax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A1A7A6B-23D7-438F-ABD7-770149F59EE8}" type="pres">
      <dgm:prSet presAssocID="{41760A7D-1F68-4105-9061-6961A4769E8E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6679B9BB-38DB-4490-A8B6-2D10D3C2E330}" type="presOf" srcId="{14CD739F-32C2-49C9-9932-5E2CB4924388}" destId="{86F7D767-401D-44E1-8BBA-47DD1B241B1B}" srcOrd="0" destOrd="3" presId="urn:microsoft.com/office/officeart/2005/8/layout/vList2"/>
    <dgm:cxn modelId="{7E679CDD-2FB0-4387-990E-FADC99CF5087}" type="presOf" srcId="{41760A7D-1F68-4105-9061-6961A4769E8E}" destId="{42EAFE73-CB1C-4697-966C-BE3D5D05515D}" srcOrd="0" destOrd="0" presId="urn:microsoft.com/office/officeart/2005/8/layout/vList2"/>
    <dgm:cxn modelId="{542207A6-AF30-46A6-8B5C-C623F55E6367}" srcId="{FE9F857C-6796-4799-97F2-1C13E0AB49A7}" destId="{5406D7E2-29D5-4A80-890D-A8194289A8CE}" srcOrd="2" destOrd="0" parTransId="{7C6470AA-068A-4A97-B633-B78A9BE28BD1}" sibTransId="{6730A3B3-F08A-4D50-BCD3-275697319B91}"/>
    <dgm:cxn modelId="{880CE24D-CD81-4813-8CF3-C82C54F5D29C}" type="presOf" srcId="{FE9F857C-6796-4799-97F2-1C13E0AB49A7}" destId="{E31ADD73-5656-43FF-9572-345D13F0C790}" srcOrd="0" destOrd="0" presId="urn:microsoft.com/office/officeart/2005/8/layout/vList2"/>
    <dgm:cxn modelId="{F1F7DF90-377E-498B-8C35-47CCBB5B942B}" srcId="{758E96B6-BEF0-4431-90DB-47DFFC25234D}" destId="{41760A7D-1F68-4105-9061-6961A4769E8E}" srcOrd="1" destOrd="0" parTransId="{CCC3E1DF-340F-463B-A502-E2853450ECC8}" sibTransId="{E48A9F8C-2FF7-4E49-AB27-1B0152BCF5D4}"/>
    <dgm:cxn modelId="{8CD22C75-A9F3-46F3-AC2B-57C11E4B879C}" type="presOf" srcId="{758E96B6-BEF0-4431-90DB-47DFFC25234D}" destId="{8DA24FC0-7329-464A-B1E8-8DC5A94F0AF3}" srcOrd="0" destOrd="0" presId="urn:microsoft.com/office/officeart/2005/8/layout/vList2"/>
    <dgm:cxn modelId="{0A9977BB-772D-417E-A407-025DA155DC65}" srcId="{FE9F857C-6796-4799-97F2-1C13E0AB49A7}" destId="{47EBEF0A-1724-4BBD-89D5-8B525692DA36}" srcOrd="1" destOrd="0" parTransId="{37A1CE21-4248-40CD-BCFC-9FF07B941CFD}" sibTransId="{EBA069EC-9173-4B8E-9B60-ABBC2809F224}"/>
    <dgm:cxn modelId="{67631D1C-16E8-43A5-983A-48788CC54972}" srcId="{FE9F857C-6796-4799-97F2-1C13E0AB49A7}" destId="{1248D9FD-272A-4FD7-A9D6-1EF73202F5DA}" srcOrd="5" destOrd="0" parTransId="{A576FD37-E503-4660-B137-7CA919C4C447}" sibTransId="{2C6BCEDD-F3FA-4D25-AF3A-1C64517D4AAB}"/>
    <dgm:cxn modelId="{C8CA916F-71EF-43BD-ACA8-38FC91E9D73D}" type="presOf" srcId="{5406D7E2-29D5-4A80-890D-A8194289A8CE}" destId="{86F7D767-401D-44E1-8BBA-47DD1B241B1B}" srcOrd="0" destOrd="2" presId="urn:microsoft.com/office/officeart/2005/8/layout/vList2"/>
    <dgm:cxn modelId="{791B74A5-6688-4246-9115-FBDA7EE566E9}" type="presOf" srcId="{1248D9FD-272A-4FD7-A9D6-1EF73202F5DA}" destId="{86F7D767-401D-44E1-8BBA-47DD1B241B1B}" srcOrd="0" destOrd="5" presId="urn:microsoft.com/office/officeart/2005/8/layout/vList2"/>
    <dgm:cxn modelId="{A42E844E-88AC-4905-872E-27A459762D58}" srcId="{FE9F857C-6796-4799-97F2-1C13E0AB49A7}" destId="{14CD739F-32C2-49C9-9932-5E2CB4924388}" srcOrd="3" destOrd="0" parTransId="{F3D8AEF2-9799-40D0-A0C2-C5023E322CC8}" sibTransId="{2124B109-F36B-44D3-B625-1D83D5E4828F}"/>
    <dgm:cxn modelId="{E739B54A-9A29-47A4-AF21-7F56501E16A8}" srcId="{FE9F857C-6796-4799-97F2-1C13E0AB49A7}" destId="{3D4A8DD6-9B91-45BB-9FD6-8A7C2FFAAD6A}" srcOrd="0" destOrd="0" parTransId="{2D1AB088-4BBE-4FC1-B582-34D1B80B9CE9}" sibTransId="{D889C690-4E1D-4139-A9D5-E1435F0AD41B}"/>
    <dgm:cxn modelId="{C60D83E7-091E-418F-985F-FC1034E47229}" type="presOf" srcId="{B442D6E5-D228-448B-9624-D2E282B63135}" destId="{2A1A7A6B-23D7-438F-ABD7-770149F59EE8}" srcOrd="0" destOrd="0" presId="urn:microsoft.com/office/officeart/2005/8/layout/vList2"/>
    <dgm:cxn modelId="{E22FC1E4-D253-47AF-A36D-003923E26E12}" srcId="{41760A7D-1F68-4105-9061-6961A4769E8E}" destId="{7C4AFF29-A725-4088-8D47-E6C5258B7C8F}" srcOrd="2" destOrd="0" parTransId="{4B10DFC3-EC47-4B05-8BEB-F2B7439B69E4}" sibTransId="{F343263C-0952-431F-8819-E66A9E88A03F}"/>
    <dgm:cxn modelId="{1D83B3E1-55F1-44EB-A1FC-68F23DA52B59}" type="presOf" srcId="{47EBEF0A-1724-4BBD-89D5-8B525692DA36}" destId="{86F7D767-401D-44E1-8BBA-47DD1B241B1B}" srcOrd="0" destOrd="1" presId="urn:microsoft.com/office/officeart/2005/8/layout/vList2"/>
    <dgm:cxn modelId="{2943C085-AF50-4B5D-BD46-1EADB92F77ED}" type="presOf" srcId="{FE571D45-CD95-484A-8A38-AB12BCC6D9A6}" destId="{2A1A7A6B-23D7-438F-ABD7-770149F59EE8}" srcOrd="0" destOrd="1" presId="urn:microsoft.com/office/officeart/2005/8/layout/vList2"/>
    <dgm:cxn modelId="{C09BD831-A4BD-4BB7-AAF8-8D9B1262477C}" srcId="{758E96B6-BEF0-4431-90DB-47DFFC25234D}" destId="{FE9F857C-6796-4799-97F2-1C13E0AB49A7}" srcOrd="0" destOrd="0" parTransId="{308D6931-0C9C-487C-AE6C-21C08A5608FA}" sibTransId="{6CD864A4-02D8-41F7-BA1E-DDB07AE884F9}"/>
    <dgm:cxn modelId="{CAD15D61-2587-401C-8EE6-63753EDC012E}" type="presOf" srcId="{3D4A8DD6-9B91-45BB-9FD6-8A7C2FFAAD6A}" destId="{86F7D767-401D-44E1-8BBA-47DD1B241B1B}" srcOrd="0" destOrd="0" presId="urn:microsoft.com/office/officeart/2005/8/layout/vList2"/>
    <dgm:cxn modelId="{7AD319AF-13AE-4412-8EA2-BDDEE2157BC9}" srcId="{FE9F857C-6796-4799-97F2-1C13E0AB49A7}" destId="{D868D445-B518-44F2-A0D2-12F0DC79B2E4}" srcOrd="4" destOrd="0" parTransId="{FF18BDA0-244C-4878-9920-73439C82159B}" sibTransId="{F622270C-A183-4CFA-88C8-4FF6380D3067}"/>
    <dgm:cxn modelId="{BA85B618-AB7C-4E60-A318-0563FBA6D819}" type="presOf" srcId="{7C4AFF29-A725-4088-8D47-E6C5258B7C8F}" destId="{2A1A7A6B-23D7-438F-ABD7-770149F59EE8}" srcOrd="0" destOrd="2" presId="urn:microsoft.com/office/officeart/2005/8/layout/vList2"/>
    <dgm:cxn modelId="{43A0E2D6-9535-4064-9391-C19DC666F7BE}" srcId="{41760A7D-1F68-4105-9061-6961A4769E8E}" destId="{B442D6E5-D228-448B-9624-D2E282B63135}" srcOrd="0" destOrd="0" parTransId="{E07D1731-A9DF-4C46-B71D-ABD40E4D0380}" sibTransId="{75F10EC5-F579-4045-82D4-E58A019B6C52}"/>
    <dgm:cxn modelId="{63CFA118-7874-4C4E-A1B5-90B3016ADE6D}" type="presOf" srcId="{D868D445-B518-44F2-A0D2-12F0DC79B2E4}" destId="{86F7D767-401D-44E1-8BBA-47DD1B241B1B}" srcOrd="0" destOrd="4" presId="urn:microsoft.com/office/officeart/2005/8/layout/vList2"/>
    <dgm:cxn modelId="{371CE58C-95A2-470B-8436-4A51D8632230}" srcId="{41760A7D-1F68-4105-9061-6961A4769E8E}" destId="{FE571D45-CD95-484A-8A38-AB12BCC6D9A6}" srcOrd="1" destOrd="0" parTransId="{E9EA8513-6972-4F0F-B352-D8C221F70DF0}" sibTransId="{622F42CC-28D8-4491-AFD4-AD11D6E30660}"/>
    <dgm:cxn modelId="{B85F903B-C8C0-4A15-B7B6-B6419A8AD216}" type="presParOf" srcId="{8DA24FC0-7329-464A-B1E8-8DC5A94F0AF3}" destId="{E31ADD73-5656-43FF-9572-345D13F0C790}" srcOrd="0" destOrd="0" presId="urn:microsoft.com/office/officeart/2005/8/layout/vList2"/>
    <dgm:cxn modelId="{3F636671-9E31-42F5-8072-7FD36C96F14D}" type="presParOf" srcId="{8DA24FC0-7329-464A-B1E8-8DC5A94F0AF3}" destId="{86F7D767-401D-44E1-8BBA-47DD1B241B1B}" srcOrd="1" destOrd="0" presId="urn:microsoft.com/office/officeart/2005/8/layout/vList2"/>
    <dgm:cxn modelId="{C5F8F3F5-1079-4B2A-AFD8-4C96BF99E000}" type="presParOf" srcId="{8DA24FC0-7329-464A-B1E8-8DC5A94F0AF3}" destId="{42EAFE73-CB1C-4697-966C-BE3D5D05515D}" srcOrd="2" destOrd="0" presId="urn:microsoft.com/office/officeart/2005/8/layout/vList2"/>
    <dgm:cxn modelId="{151A313A-A024-40B4-BDD1-34D79674F0D4}" type="presParOf" srcId="{8DA24FC0-7329-464A-B1E8-8DC5A94F0AF3}" destId="{2A1A7A6B-23D7-438F-ABD7-770149F59EE8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58E96B6-BEF0-4431-90DB-47DFFC25234D}" type="doc">
      <dgm:prSet loTypeId="urn:microsoft.com/office/officeart/2005/8/layout/v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GB"/>
        </a:p>
      </dgm:t>
    </dgm:pt>
    <dgm:pt modelId="{FE9F857C-6796-4799-97F2-1C13E0AB49A7}">
      <dgm:prSet phldrT="[Text]" custT="1"/>
      <dgm:spPr/>
      <dgm:t>
        <a:bodyPr/>
        <a:lstStyle/>
        <a:p>
          <a:r>
            <a:rPr lang="en-GB" sz="2800" dirty="0" smtClean="0">
              <a:latin typeface="Cambria" panose="02040503050406030204" pitchFamily="18" charset="0"/>
            </a:rPr>
            <a:t>Vantages</a:t>
          </a:r>
          <a:endParaRPr lang="en-GB" sz="2800" dirty="0">
            <a:latin typeface="Cambria" panose="02040503050406030204" pitchFamily="18" charset="0"/>
          </a:endParaRPr>
        </a:p>
      </dgm:t>
    </dgm:pt>
    <dgm:pt modelId="{308D6931-0C9C-487C-AE6C-21C08A5608FA}" type="parTrans" cxnId="{C09BD831-A4BD-4BB7-AAF8-8D9B1262477C}">
      <dgm:prSet/>
      <dgm:spPr/>
      <dgm:t>
        <a:bodyPr/>
        <a:lstStyle/>
        <a:p>
          <a:endParaRPr lang="en-GB"/>
        </a:p>
      </dgm:t>
    </dgm:pt>
    <dgm:pt modelId="{6CD864A4-02D8-41F7-BA1E-DDB07AE884F9}" type="sibTrans" cxnId="{C09BD831-A4BD-4BB7-AAF8-8D9B1262477C}">
      <dgm:prSet/>
      <dgm:spPr/>
      <dgm:t>
        <a:bodyPr/>
        <a:lstStyle/>
        <a:p>
          <a:endParaRPr lang="en-GB"/>
        </a:p>
      </dgm:t>
    </dgm:pt>
    <dgm:pt modelId="{3D4A8DD6-9B91-45BB-9FD6-8A7C2FFAAD6A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Generates the maps and incorporates a layout with a scale bar and the legend with the colours defined in high and low values. </a:t>
          </a:r>
          <a:endParaRPr lang="en-GB" sz="1600" dirty="0">
            <a:latin typeface="Cambria" panose="02040503050406030204" pitchFamily="18" charset="0"/>
          </a:endParaRPr>
        </a:p>
      </dgm:t>
    </dgm:pt>
    <dgm:pt modelId="{2D1AB088-4BBE-4FC1-B582-34D1B80B9CE9}" type="parTrans" cxnId="{E739B54A-9A29-47A4-AF21-7F56501E16A8}">
      <dgm:prSet/>
      <dgm:spPr/>
      <dgm:t>
        <a:bodyPr/>
        <a:lstStyle/>
        <a:p>
          <a:endParaRPr lang="en-GB"/>
        </a:p>
      </dgm:t>
    </dgm:pt>
    <dgm:pt modelId="{D889C690-4E1D-4139-A9D5-E1435F0AD41B}" type="sibTrans" cxnId="{E739B54A-9A29-47A4-AF21-7F56501E16A8}">
      <dgm:prSet/>
      <dgm:spPr/>
      <dgm:t>
        <a:bodyPr/>
        <a:lstStyle/>
        <a:p>
          <a:endParaRPr lang="en-GB"/>
        </a:p>
      </dgm:t>
    </dgm:pt>
    <dgm:pt modelId="{41760A7D-1F68-4105-9061-6961A4769E8E}">
      <dgm:prSet phldrT="[Text]" custT="1"/>
      <dgm:spPr/>
      <dgm:t>
        <a:bodyPr/>
        <a:lstStyle/>
        <a:p>
          <a:r>
            <a:rPr lang="en-GB" sz="2800" dirty="0" smtClean="0">
              <a:latin typeface="Cambria" panose="02040503050406030204" pitchFamily="18" charset="0"/>
            </a:rPr>
            <a:t>Disadvantages</a:t>
          </a:r>
          <a:endParaRPr lang="en-GB" sz="2800" dirty="0">
            <a:latin typeface="Cambria" panose="02040503050406030204" pitchFamily="18" charset="0"/>
          </a:endParaRPr>
        </a:p>
      </dgm:t>
    </dgm:pt>
    <dgm:pt modelId="{CCC3E1DF-340F-463B-A502-E2853450ECC8}" type="parTrans" cxnId="{F1F7DF90-377E-498B-8C35-47CCBB5B942B}">
      <dgm:prSet/>
      <dgm:spPr/>
      <dgm:t>
        <a:bodyPr/>
        <a:lstStyle/>
        <a:p>
          <a:endParaRPr lang="en-GB"/>
        </a:p>
      </dgm:t>
    </dgm:pt>
    <dgm:pt modelId="{E48A9F8C-2FF7-4E49-AB27-1B0152BCF5D4}" type="sibTrans" cxnId="{F1F7DF90-377E-498B-8C35-47CCBB5B942B}">
      <dgm:prSet/>
      <dgm:spPr/>
      <dgm:t>
        <a:bodyPr/>
        <a:lstStyle/>
        <a:p>
          <a:endParaRPr lang="en-GB"/>
        </a:p>
      </dgm:t>
    </dgm:pt>
    <dgm:pt modelId="{B442D6E5-D228-448B-9624-D2E282B63135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The user must define the parameters in </a:t>
          </a:r>
          <a:r>
            <a:rPr lang="en-GB" sz="1600" dirty="0" err="1" smtClean="0">
              <a:latin typeface="Cambria" panose="02040503050406030204" pitchFamily="18" charset="0"/>
            </a:rPr>
            <a:t>shapefile</a:t>
          </a:r>
          <a:r>
            <a:rPr lang="en-GB" sz="1600" dirty="0" smtClean="0">
              <a:latin typeface="Cambria" panose="02040503050406030204" pitchFamily="18" charset="0"/>
            </a:rPr>
            <a:t> attribute table first.</a:t>
          </a:r>
          <a:endParaRPr lang="en-GB" sz="1600" dirty="0">
            <a:latin typeface="Cambria" panose="02040503050406030204" pitchFamily="18" charset="0"/>
          </a:endParaRPr>
        </a:p>
      </dgm:t>
    </dgm:pt>
    <dgm:pt modelId="{E07D1731-A9DF-4C46-B71D-ABD40E4D0380}" type="parTrans" cxnId="{43A0E2D6-9535-4064-9391-C19DC666F7BE}">
      <dgm:prSet/>
      <dgm:spPr/>
      <dgm:t>
        <a:bodyPr/>
        <a:lstStyle/>
        <a:p>
          <a:endParaRPr lang="en-GB"/>
        </a:p>
      </dgm:t>
    </dgm:pt>
    <dgm:pt modelId="{75F10EC5-F579-4045-82D4-E58A019B6C52}" type="sibTrans" cxnId="{43A0E2D6-9535-4064-9391-C19DC666F7BE}">
      <dgm:prSet/>
      <dgm:spPr/>
      <dgm:t>
        <a:bodyPr/>
        <a:lstStyle/>
        <a:p>
          <a:endParaRPr lang="en-GB"/>
        </a:p>
      </dgm:t>
    </dgm:pt>
    <dgm:pt modelId="{7C4AFF29-A725-4088-8D47-E6C5258B7C8F}">
      <dgm:prSet custT="1"/>
      <dgm:spPr/>
      <dgm:t>
        <a:bodyPr/>
        <a:lstStyle/>
        <a:p>
          <a:pPr algn="l"/>
          <a:endParaRPr lang="en-GB" sz="1600" dirty="0" smtClean="0">
            <a:latin typeface="Cambria" panose="02040503050406030204" pitchFamily="18" charset="0"/>
          </a:endParaRPr>
        </a:p>
      </dgm:t>
    </dgm:pt>
    <dgm:pt modelId="{4B10DFC3-EC47-4B05-8BEB-F2B7439B69E4}" type="parTrans" cxnId="{E22FC1E4-D253-47AF-A36D-003923E26E12}">
      <dgm:prSet/>
      <dgm:spPr/>
      <dgm:t>
        <a:bodyPr/>
        <a:lstStyle/>
        <a:p>
          <a:endParaRPr lang="en-GB"/>
        </a:p>
      </dgm:t>
    </dgm:pt>
    <dgm:pt modelId="{F343263C-0952-431F-8819-E66A9E88A03F}" type="sibTrans" cxnId="{E22FC1E4-D253-47AF-A36D-003923E26E12}">
      <dgm:prSet/>
      <dgm:spPr/>
      <dgm:t>
        <a:bodyPr/>
        <a:lstStyle/>
        <a:p>
          <a:endParaRPr lang="en-GB"/>
        </a:p>
      </dgm:t>
    </dgm:pt>
    <dgm:pt modelId="{4C173DE8-A624-4A51-88AC-C9F22FDFE28F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It is a website where any user can upload the input files necessary to calculate each RUSLE factor and to obtain the final RUSLE map in a few minutes.</a:t>
          </a:r>
          <a:endParaRPr lang="en-GB" sz="1600" dirty="0">
            <a:latin typeface="Cambria" panose="02040503050406030204" pitchFamily="18" charset="0"/>
          </a:endParaRPr>
        </a:p>
      </dgm:t>
    </dgm:pt>
    <dgm:pt modelId="{4A81DDD1-14AB-465A-8A8D-1586C0321F41}" type="parTrans" cxnId="{1E9B2233-CAF5-4AE0-AC5A-D3657385E938}">
      <dgm:prSet/>
      <dgm:spPr/>
      <dgm:t>
        <a:bodyPr/>
        <a:lstStyle/>
        <a:p>
          <a:endParaRPr lang="en-GB"/>
        </a:p>
      </dgm:t>
    </dgm:pt>
    <dgm:pt modelId="{D19B8F9B-EB9D-48FA-B690-AEADA4016B8C}" type="sibTrans" cxnId="{1E9B2233-CAF5-4AE0-AC5A-D3657385E938}">
      <dgm:prSet/>
      <dgm:spPr/>
      <dgm:t>
        <a:bodyPr/>
        <a:lstStyle/>
        <a:p>
          <a:endParaRPr lang="en-GB"/>
        </a:p>
      </dgm:t>
    </dgm:pt>
    <dgm:pt modelId="{108694F5-336E-42AA-887C-70E831CA5D2D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It is not necessary to have a GIS software installed and the user doesn’t need to know GIS algorithms or tools.</a:t>
          </a:r>
          <a:endParaRPr lang="en-GB" sz="1600" dirty="0">
            <a:latin typeface="Cambria" panose="02040503050406030204" pitchFamily="18" charset="0"/>
          </a:endParaRPr>
        </a:p>
      </dgm:t>
    </dgm:pt>
    <dgm:pt modelId="{A9D56F1F-5F77-4006-9C60-97E4C15E59DF}" type="parTrans" cxnId="{E654BF36-297C-48BA-BE45-BE5A69BDB045}">
      <dgm:prSet/>
      <dgm:spPr/>
      <dgm:t>
        <a:bodyPr/>
        <a:lstStyle/>
        <a:p>
          <a:endParaRPr lang="en-GB"/>
        </a:p>
      </dgm:t>
    </dgm:pt>
    <dgm:pt modelId="{B084989D-C76B-4898-A9A3-2F70A3C56DC8}" type="sibTrans" cxnId="{E654BF36-297C-48BA-BE45-BE5A69BDB045}">
      <dgm:prSet/>
      <dgm:spPr/>
      <dgm:t>
        <a:bodyPr/>
        <a:lstStyle/>
        <a:p>
          <a:endParaRPr lang="en-GB"/>
        </a:p>
      </dgm:t>
    </dgm:pt>
    <dgm:pt modelId="{E3F24148-C5F9-4121-9ACF-13F4885569E4}">
      <dgm:prSet phldrT="[Text]" custT="1"/>
      <dgm:spPr/>
      <dgm:t>
        <a:bodyPr/>
        <a:lstStyle/>
        <a:p>
          <a:pPr algn="just"/>
          <a:r>
            <a:rPr lang="en-GB" sz="1600" dirty="0" smtClean="0">
              <a:latin typeface="Cambria" panose="02040503050406030204" pitchFamily="18" charset="0"/>
            </a:rPr>
            <a:t>The maps creation depends on the internet connectivity.</a:t>
          </a:r>
          <a:endParaRPr lang="en-GB" sz="1600" dirty="0">
            <a:latin typeface="Cambria" panose="02040503050406030204" pitchFamily="18" charset="0"/>
          </a:endParaRPr>
        </a:p>
      </dgm:t>
    </dgm:pt>
    <dgm:pt modelId="{85C75207-1BAA-4FBE-BE14-670365F5B6EE}" type="parTrans" cxnId="{488647C9-3EE3-4E51-8A7A-AED36763C874}">
      <dgm:prSet/>
      <dgm:spPr/>
      <dgm:t>
        <a:bodyPr/>
        <a:lstStyle/>
        <a:p>
          <a:endParaRPr lang="en-GB"/>
        </a:p>
      </dgm:t>
    </dgm:pt>
    <dgm:pt modelId="{FA3888A6-890A-4360-A99F-5F90DA67075B}" type="sibTrans" cxnId="{488647C9-3EE3-4E51-8A7A-AED36763C874}">
      <dgm:prSet/>
      <dgm:spPr/>
      <dgm:t>
        <a:bodyPr/>
        <a:lstStyle/>
        <a:p>
          <a:endParaRPr lang="en-GB"/>
        </a:p>
      </dgm:t>
    </dgm:pt>
    <dgm:pt modelId="{8DA24FC0-7329-464A-B1E8-8DC5A94F0AF3}" type="pres">
      <dgm:prSet presAssocID="{758E96B6-BEF0-4431-90DB-47DFFC25234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GB"/>
        </a:p>
      </dgm:t>
    </dgm:pt>
    <dgm:pt modelId="{E31ADD73-5656-43FF-9572-345D13F0C790}" type="pres">
      <dgm:prSet presAssocID="{FE9F857C-6796-4799-97F2-1C13E0AB49A7}" presName="parentText" presStyleLbl="node1" presStyleIdx="0" presStyleCnt="2" custScaleY="48853">
        <dgm:presLayoutVars>
          <dgm:chMax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86F7D767-401D-44E1-8BBA-47DD1B241B1B}" type="pres">
      <dgm:prSet presAssocID="{FE9F857C-6796-4799-97F2-1C13E0AB49A7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42EAFE73-CB1C-4697-966C-BE3D5D05515D}" type="pres">
      <dgm:prSet presAssocID="{41760A7D-1F68-4105-9061-6961A4769E8E}" presName="parentText" presStyleLbl="node1" presStyleIdx="1" presStyleCnt="2" custScaleY="41884">
        <dgm:presLayoutVars>
          <dgm:chMax val="0"/>
          <dgm:bulletEnabled val="1"/>
        </dgm:presLayoutVars>
      </dgm:prSet>
      <dgm:spPr/>
      <dgm:t>
        <a:bodyPr/>
        <a:lstStyle/>
        <a:p>
          <a:endParaRPr lang="en-GB"/>
        </a:p>
      </dgm:t>
    </dgm:pt>
    <dgm:pt modelId="{2A1A7A6B-23D7-438F-ABD7-770149F59EE8}" type="pres">
      <dgm:prSet presAssocID="{41760A7D-1F68-4105-9061-6961A4769E8E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GB"/>
        </a:p>
      </dgm:t>
    </dgm:pt>
  </dgm:ptLst>
  <dgm:cxnLst>
    <dgm:cxn modelId="{F1F7DF90-377E-498B-8C35-47CCBB5B942B}" srcId="{758E96B6-BEF0-4431-90DB-47DFFC25234D}" destId="{41760A7D-1F68-4105-9061-6961A4769E8E}" srcOrd="1" destOrd="0" parTransId="{CCC3E1DF-340F-463B-A502-E2853450ECC8}" sibTransId="{E48A9F8C-2FF7-4E49-AB27-1B0152BCF5D4}"/>
    <dgm:cxn modelId="{5D95FB8C-D972-48D7-BDF5-174AAFD1C2ED}" type="presOf" srcId="{4C173DE8-A624-4A51-88AC-C9F22FDFE28F}" destId="{86F7D767-401D-44E1-8BBA-47DD1B241B1B}" srcOrd="0" destOrd="1" presId="urn:microsoft.com/office/officeart/2005/8/layout/vList2"/>
    <dgm:cxn modelId="{55F2B01C-B7F8-47BF-93B9-41990980C9D2}" type="presOf" srcId="{FE9F857C-6796-4799-97F2-1C13E0AB49A7}" destId="{E31ADD73-5656-43FF-9572-345D13F0C790}" srcOrd="0" destOrd="0" presId="urn:microsoft.com/office/officeart/2005/8/layout/vList2"/>
    <dgm:cxn modelId="{54F29CF7-F106-4F72-BC9D-51377833DAC5}" type="presOf" srcId="{41760A7D-1F68-4105-9061-6961A4769E8E}" destId="{42EAFE73-CB1C-4697-966C-BE3D5D05515D}" srcOrd="0" destOrd="0" presId="urn:microsoft.com/office/officeart/2005/8/layout/vList2"/>
    <dgm:cxn modelId="{E654BF36-297C-48BA-BE45-BE5A69BDB045}" srcId="{FE9F857C-6796-4799-97F2-1C13E0AB49A7}" destId="{108694F5-336E-42AA-887C-70E831CA5D2D}" srcOrd="2" destOrd="0" parTransId="{A9D56F1F-5F77-4006-9C60-97E4C15E59DF}" sibTransId="{B084989D-C76B-4898-A9A3-2F70A3C56DC8}"/>
    <dgm:cxn modelId="{1E9B2233-CAF5-4AE0-AC5A-D3657385E938}" srcId="{FE9F857C-6796-4799-97F2-1C13E0AB49A7}" destId="{4C173DE8-A624-4A51-88AC-C9F22FDFE28F}" srcOrd="1" destOrd="0" parTransId="{4A81DDD1-14AB-465A-8A8D-1586C0321F41}" sibTransId="{D19B8F9B-EB9D-48FA-B690-AEADA4016B8C}"/>
    <dgm:cxn modelId="{488647C9-3EE3-4E51-8A7A-AED36763C874}" srcId="{41760A7D-1F68-4105-9061-6961A4769E8E}" destId="{E3F24148-C5F9-4121-9ACF-13F4885569E4}" srcOrd="1" destOrd="0" parTransId="{85C75207-1BAA-4FBE-BE14-670365F5B6EE}" sibTransId="{FA3888A6-890A-4360-A99F-5F90DA67075B}"/>
    <dgm:cxn modelId="{4F8444B0-3C4F-4420-8CFE-CC3377F144DB}" type="presOf" srcId="{B442D6E5-D228-448B-9624-D2E282B63135}" destId="{2A1A7A6B-23D7-438F-ABD7-770149F59EE8}" srcOrd="0" destOrd="0" presId="urn:microsoft.com/office/officeart/2005/8/layout/vList2"/>
    <dgm:cxn modelId="{6816CF95-F413-436A-80DD-4CE4139A1DCF}" type="presOf" srcId="{3D4A8DD6-9B91-45BB-9FD6-8A7C2FFAAD6A}" destId="{86F7D767-401D-44E1-8BBA-47DD1B241B1B}" srcOrd="0" destOrd="0" presId="urn:microsoft.com/office/officeart/2005/8/layout/vList2"/>
    <dgm:cxn modelId="{FDD793EE-396F-494F-A35D-70BCA62AEB56}" type="presOf" srcId="{E3F24148-C5F9-4121-9ACF-13F4885569E4}" destId="{2A1A7A6B-23D7-438F-ABD7-770149F59EE8}" srcOrd="0" destOrd="1" presId="urn:microsoft.com/office/officeart/2005/8/layout/vList2"/>
    <dgm:cxn modelId="{E739B54A-9A29-47A4-AF21-7F56501E16A8}" srcId="{FE9F857C-6796-4799-97F2-1C13E0AB49A7}" destId="{3D4A8DD6-9B91-45BB-9FD6-8A7C2FFAAD6A}" srcOrd="0" destOrd="0" parTransId="{2D1AB088-4BBE-4FC1-B582-34D1B80B9CE9}" sibTransId="{D889C690-4E1D-4139-A9D5-E1435F0AD41B}"/>
    <dgm:cxn modelId="{E22FC1E4-D253-47AF-A36D-003923E26E12}" srcId="{41760A7D-1F68-4105-9061-6961A4769E8E}" destId="{7C4AFF29-A725-4088-8D47-E6C5258B7C8F}" srcOrd="2" destOrd="0" parTransId="{4B10DFC3-EC47-4B05-8BEB-F2B7439B69E4}" sibTransId="{F343263C-0952-431F-8819-E66A9E88A03F}"/>
    <dgm:cxn modelId="{C76349D7-21F0-4C70-8644-A4D8E3D529ED}" type="presOf" srcId="{7C4AFF29-A725-4088-8D47-E6C5258B7C8F}" destId="{2A1A7A6B-23D7-438F-ABD7-770149F59EE8}" srcOrd="0" destOrd="2" presId="urn:microsoft.com/office/officeart/2005/8/layout/vList2"/>
    <dgm:cxn modelId="{C09BD831-A4BD-4BB7-AAF8-8D9B1262477C}" srcId="{758E96B6-BEF0-4431-90DB-47DFFC25234D}" destId="{FE9F857C-6796-4799-97F2-1C13E0AB49A7}" srcOrd="0" destOrd="0" parTransId="{308D6931-0C9C-487C-AE6C-21C08A5608FA}" sibTransId="{6CD864A4-02D8-41F7-BA1E-DDB07AE884F9}"/>
    <dgm:cxn modelId="{15CFAC40-F79D-4E2B-A78C-5977AD653CC6}" type="presOf" srcId="{758E96B6-BEF0-4431-90DB-47DFFC25234D}" destId="{8DA24FC0-7329-464A-B1E8-8DC5A94F0AF3}" srcOrd="0" destOrd="0" presId="urn:microsoft.com/office/officeart/2005/8/layout/vList2"/>
    <dgm:cxn modelId="{43A0E2D6-9535-4064-9391-C19DC666F7BE}" srcId="{41760A7D-1F68-4105-9061-6961A4769E8E}" destId="{B442D6E5-D228-448B-9624-D2E282B63135}" srcOrd="0" destOrd="0" parTransId="{E07D1731-A9DF-4C46-B71D-ABD40E4D0380}" sibTransId="{75F10EC5-F579-4045-82D4-E58A019B6C52}"/>
    <dgm:cxn modelId="{8F400DE0-DBCF-4571-A907-A39934B2B259}" type="presOf" srcId="{108694F5-336E-42AA-887C-70E831CA5D2D}" destId="{86F7D767-401D-44E1-8BBA-47DD1B241B1B}" srcOrd="0" destOrd="2" presId="urn:microsoft.com/office/officeart/2005/8/layout/vList2"/>
    <dgm:cxn modelId="{6F5D5404-3BD0-40CD-BDC8-8426CB9FB13E}" type="presParOf" srcId="{8DA24FC0-7329-464A-B1E8-8DC5A94F0AF3}" destId="{E31ADD73-5656-43FF-9572-345D13F0C790}" srcOrd="0" destOrd="0" presId="urn:microsoft.com/office/officeart/2005/8/layout/vList2"/>
    <dgm:cxn modelId="{C8CE694B-73F7-4975-86FE-2DB51CE9EB48}" type="presParOf" srcId="{8DA24FC0-7329-464A-B1E8-8DC5A94F0AF3}" destId="{86F7D767-401D-44E1-8BBA-47DD1B241B1B}" srcOrd="1" destOrd="0" presId="urn:microsoft.com/office/officeart/2005/8/layout/vList2"/>
    <dgm:cxn modelId="{1E3FA8D6-63EB-4C98-8AF1-6B7E4E4B3B04}" type="presParOf" srcId="{8DA24FC0-7329-464A-B1E8-8DC5A94F0AF3}" destId="{42EAFE73-CB1C-4697-966C-BE3D5D05515D}" srcOrd="2" destOrd="0" presId="urn:microsoft.com/office/officeart/2005/8/layout/vList2"/>
    <dgm:cxn modelId="{D650C8EB-2756-45AC-B8C1-8C14FEB9703D}" type="presParOf" srcId="{8DA24FC0-7329-464A-B1E8-8DC5A94F0AF3}" destId="{2A1A7A6B-23D7-438F-ABD7-770149F59EE8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99FF45-8D2D-4711-ABBA-F2D88FCE8D9E}">
      <dsp:nvSpPr>
        <dsp:cNvPr id="0" name=""/>
        <dsp:cNvSpPr/>
      </dsp:nvSpPr>
      <dsp:spPr>
        <a:xfrm>
          <a:off x="1102409" y="80136"/>
          <a:ext cx="1907810" cy="1908100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49C7BE-B14A-4AC7-AA05-225DE3894537}">
      <dsp:nvSpPr>
        <dsp:cNvPr id="0" name=""/>
        <dsp:cNvSpPr/>
      </dsp:nvSpPr>
      <dsp:spPr>
        <a:xfrm>
          <a:off x="1465748" y="769018"/>
          <a:ext cx="1176832" cy="5299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1400" b="1" kern="1200" noProof="0" dirty="0" smtClean="0">
              <a:latin typeface="Cambria" panose="02040503050406030204" pitchFamily="18" charset="0"/>
            </a:rPr>
            <a:t>Precise</a:t>
          </a:r>
          <a:r>
            <a:rPr lang="pt-PT" sz="1400" kern="1200" noProof="0" dirty="0" smtClean="0">
              <a:latin typeface="Cambria" panose="02040503050406030204" pitchFamily="18" charset="0"/>
            </a:rPr>
            <a:t> knowledge of erosion risk</a:t>
          </a:r>
          <a:endParaRPr lang="pt-PT" sz="1400" kern="1200" noProof="0" dirty="0">
            <a:latin typeface="Cambria" panose="02040503050406030204" pitchFamily="18" charset="0"/>
          </a:endParaRPr>
        </a:p>
      </dsp:txBody>
      <dsp:txXfrm>
        <a:off x="1465748" y="769018"/>
        <a:ext cx="1176832" cy="529939"/>
      </dsp:txXfrm>
    </dsp:sp>
    <dsp:sp modelId="{653BE94E-A3A8-4B8E-80AA-AA7B52C6A235}">
      <dsp:nvSpPr>
        <dsp:cNvPr id="0" name=""/>
        <dsp:cNvSpPr/>
      </dsp:nvSpPr>
      <dsp:spPr>
        <a:xfrm>
          <a:off x="572522" y="1176481"/>
          <a:ext cx="1907810" cy="1908100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7BFC28-99DA-4512-A34D-A08A66863655}">
      <dsp:nvSpPr>
        <dsp:cNvPr id="0" name=""/>
        <dsp:cNvSpPr/>
      </dsp:nvSpPr>
      <dsp:spPr>
        <a:xfrm>
          <a:off x="905422" y="1871705"/>
          <a:ext cx="1242009" cy="5299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1400" b="1" kern="1200" noProof="0" dirty="0" smtClean="0">
              <a:latin typeface="Cambria" panose="02040503050406030204" pitchFamily="18" charset="0"/>
            </a:rPr>
            <a:t>Environmental</a:t>
          </a:r>
          <a:r>
            <a:rPr lang="pt-PT" sz="1400" kern="1200" noProof="0" dirty="0" smtClean="0">
              <a:latin typeface="Cambria" panose="02040503050406030204" pitchFamily="18" charset="0"/>
            </a:rPr>
            <a:t> and </a:t>
          </a:r>
          <a:r>
            <a:rPr lang="pt-PT" sz="1400" b="1" kern="1200" noProof="0" dirty="0" smtClean="0">
              <a:latin typeface="Cambria" panose="02040503050406030204" pitchFamily="18" charset="0"/>
            </a:rPr>
            <a:t>economics</a:t>
          </a:r>
          <a:r>
            <a:rPr lang="pt-PT" sz="1400" kern="1200" noProof="0" dirty="0" smtClean="0">
              <a:latin typeface="Cambria" panose="02040503050406030204" pitchFamily="18" charset="0"/>
            </a:rPr>
            <a:t> consequences</a:t>
          </a:r>
          <a:endParaRPr lang="pt-PT" sz="1400" kern="1200" noProof="0" dirty="0">
            <a:latin typeface="Cambria" panose="02040503050406030204" pitchFamily="18" charset="0"/>
          </a:endParaRPr>
        </a:p>
      </dsp:txBody>
      <dsp:txXfrm>
        <a:off x="905422" y="1871705"/>
        <a:ext cx="1242009" cy="529939"/>
      </dsp:txXfrm>
    </dsp:sp>
    <dsp:sp modelId="{2C34E4CF-BCEC-4A2D-8EAE-FC6D618B9F0B}">
      <dsp:nvSpPr>
        <dsp:cNvPr id="0" name=""/>
        <dsp:cNvSpPr/>
      </dsp:nvSpPr>
      <dsp:spPr>
        <a:xfrm>
          <a:off x="1238195" y="2404023"/>
          <a:ext cx="1639104" cy="1639761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FB1E8B-B53E-4CDE-B654-CEC94491BF42}">
      <dsp:nvSpPr>
        <dsp:cNvPr id="0" name=""/>
        <dsp:cNvSpPr/>
      </dsp:nvSpPr>
      <dsp:spPr>
        <a:xfrm>
          <a:off x="1526606" y="2975978"/>
          <a:ext cx="1060133" cy="5299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1400" b="1" kern="1200" noProof="0" dirty="0" smtClean="0">
              <a:latin typeface="Cambria" panose="02040503050406030204" pitchFamily="18" charset="0"/>
            </a:rPr>
            <a:t>Dificulte</a:t>
          </a:r>
          <a:r>
            <a:rPr lang="pt-PT" sz="1400" kern="1200" noProof="0" dirty="0" smtClean="0">
              <a:latin typeface="Cambria" panose="02040503050406030204" pitchFamily="18" charset="0"/>
            </a:rPr>
            <a:t> to obtain and estimate</a:t>
          </a:r>
          <a:endParaRPr lang="pt-PT" sz="1400" kern="1200" noProof="0" dirty="0">
            <a:latin typeface="Cambria" panose="02040503050406030204" pitchFamily="18" charset="0"/>
          </a:endParaRPr>
        </a:p>
      </dsp:txBody>
      <dsp:txXfrm>
        <a:off x="1526606" y="2975978"/>
        <a:ext cx="1060133" cy="5299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B32836-197D-45BD-960A-7EBAFBB9252B}">
      <dsp:nvSpPr>
        <dsp:cNvPr id="0" name=""/>
        <dsp:cNvSpPr/>
      </dsp:nvSpPr>
      <dsp:spPr>
        <a:xfrm>
          <a:off x="2042396" y="947"/>
          <a:ext cx="1270940" cy="826111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R (rainfall </a:t>
          </a:r>
          <a:r>
            <a:rPr lang="en-GB" sz="1300" kern="1200" dirty="0" err="1" smtClean="0">
              <a:latin typeface="Cambria" panose="02040503050406030204" pitchFamily="18" charset="0"/>
            </a:rPr>
            <a:t>erosivity</a:t>
          </a:r>
          <a:r>
            <a:rPr lang="en-GB" sz="1300" kern="1200" dirty="0" smtClean="0">
              <a:latin typeface="Cambria" panose="02040503050406030204" pitchFamily="18" charset="0"/>
            </a:rPr>
            <a:t> factor)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2082723" y="41274"/>
        <a:ext cx="1190286" cy="745457"/>
      </dsp:txXfrm>
    </dsp:sp>
    <dsp:sp modelId="{6F2AA44B-2C95-4EF2-9DA7-C70231942F10}">
      <dsp:nvSpPr>
        <dsp:cNvPr id="0" name=""/>
        <dsp:cNvSpPr/>
      </dsp:nvSpPr>
      <dsp:spPr>
        <a:xfrm>
          <a:off x="1027531" y="414003"/>
          <a:ext cx="3300669" cy="3300669"/>
        </a:xfrm>
        <a:custGeom>
          <a:avLst/>
          <a:gdLst/>
          <a:ahLst/>
          <a:cxnLst/>
          <a:rect l="0" t="0" r="0" b="0"/>
          <a:pathLst>
            <a:path>
              <a:moveTo>
                <a:pt x="2456031" y="210037"/>
              </a:moveTo>
              <a:arcTo wR="1650334" hR="1650334" stAng="17953350" swAng="1211674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121AB7E-CD9D-40CC-A5BA-CEFFC3E25975}">
      <dsp:nvSpPr>
        <dsp:cNvPr id="0" name=""/>
        <dsp:cNvSpPr/>
      </dsp:nvSpPr>
      <dsp:spPr>
        <a:xfrm>
          <a:off x="3611957" y="1141300"/>
          <a:ext cx="1270940" cy="826111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K (soil </a:t>
          </a:r>
          <a:r>
            <a:rPr lang="en-GB" sz="1300" kern="1200" dirty="0" err="1" smtClean="0">
              <a:latin typeface="Cambria" panose="02040503050406030204" pitchFamily="18" charset="0"/>
            </a:rPr>
            <a:t>erodibility</a:t>
          </a:r>
          <a:r>
            <a:rPr lang="en-GB" sz="1300" kern="1200" dirty="0" smtClean="0">
              <a:latin typeface="Cambria" panose="02040503050406030204" pitchFamily="18" charset="0"/>
            </a:rPr>
            <a:t> factor)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3652284" y="1181627"/>
        <a:ext cx="1190286" cy="745457"/>
      </dsp:txXfrm>
    </dsp:sp>
    <dsp:sp modelId="{E5DB4836-7BAB-4624-ACA3-9F848B9BA469}">
      <dsp:nvSpPr>
        <dsp:cNvPr id="0" name=""/>
        <dsp:cNvSpPr/>
      </dsp:nvSpPr>
      <dsp:spPr>
        <a:xfrm>
          <a:off x="1027531" y="414003"/>
          <a:ext cx="3300669" cy="3300669"/>
        </a:xfrm>
        <a:custGeom>
          <a:avLst/>
          <a:gdLst/>
          <a:ahLst/>
          <a:cxnLst/>
          <a:rect l="0" t="0" r="0" b="0"/>
          <a:pathLst>
            <a:path>
              <a:moveTo>
                <a:pt x="3296711" y="1764554"/>
              </a:moveTo>
              <a:arcTo wR="1650334" hR="1650334" stAng="21838118" swAng="1359831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10C35A-CAA7-46DC-83AB-00506F3768BB}">
      <dsp:nvSpPr>
        <dsp:cNvPr id="0" name=""/>
        <dsp:cNvSpPr/>
      </dsp:nvSpPr>
      <dsp:spPr>
        <a:xfrm>
          <a:off x="3012438" y="2986430"/>
          <a:ext cx="1270940" cy="826111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LS (Slope Length factor)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3052765" y="3026757"/>
        <a:ext cx="1190286" cy="745457"/>
      </dsp:txXfrm>
    </dsp:sp>
    <dsp:sp modelId="{AC8A074E-8971-455C-95BC-DFBD8ABAA585}">
      <dsp:nvSpPr>
        <dsp:cNvPr id="0" name=""/>
        <dsp:cNvSpPr/>
      </dsp:nvSpPr>
      <dsp:spPr>
        <a:xfrm>
          <a:off x="1027531" y="414003"/>
          <a:ext cx="3300669" cy="3300669"/>
        </a:xfrm>
        <a:custGeom>
          <a:avLst/>
          <a:gdLst/>
          <a:ahLst/>
          <a:cxnLst/>
          <a:rect l="0" t="0" r="0" b="0"/>
          <a:pathLst>
            <a:path>
              <a:moveTo>
                <a:pt x="1852900" y="3288190"/>
              </a:moveTo>
              <a:arcTo wR="1650334" hR="1650334" stAng="4976975" swAng="846049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0B7FE4-2A0E-486E-A728-8B15B7AB890A}">
      <dsp:nvSpPr>
        <dsp:cNvPr id="0" name=""/>
        <dsp:cNvSpPr/>
      </dsp:nvSpPr>
      <dsp:spPr>
        <a:xfrm>
          <a:off x="1072353" y="2986430"/>
          <a:ext cx="1270940" cy="826111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C (cover management factor)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1112680" y="3026757"/>
        <a:ext cx="1190286" cy="745457"/>
      </dsp:txXfrm>
    </dsp:sp>
    <dsp:sp modelId="{15D7D089-E746-43C6-A418-77DDE333E7A0}">
      <dsp:nvSpPr>
        <dsp:cNvPr id="0" name=""/>
        <dsp:cNvSpPr/>
      </dsp:nvSpPr>
      <dsp:spPr>
        <a:xfrm>
          <a:off x="1027531" y="414003"/>
          <a:ext cx="3300669" cy="3300669"/>
        </a:xfrm>
        <a:custGeom>
          <a:avLst/>
          <a:gdLst/>
          <a:ahLst/>
          <a:cxnLst/>
          <a:rect l="0" t="0" r="0" b="0"/>
          <a:pathLst>
            <a:path>
              <a:moveTo>
                <a:pt x="175100" y="2390123"/>
              </a:moveTo>
              <a:arcTo wR="1650334" hR="1650334" stAng="9202051" swAng="1359831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4DE131-6B2B-4C80-8454-88AA077EF4C7}">
      <dsp:nvSpPr>
        <dsp:cNvPr id="0" name=""/>
        <dsp:cNvSpPr/>
      </dsp:nvSpPr>
      <dsp:spPr>
        <a:xfrm>
          <a:off x="472834" y="1141300"/>
          <a:ext cx="1270940" cy="826111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P (conservation practice factor)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513161" y="1181627"/>
        <a:ext cx="1190286" cy="745457"/>
      </dsp:txXfrm>
    </dsp:sp>
    <dsp:sp modelId="{998B31CD-17AF-4427-98A9-32F30C8DE8A5}">
      <dsp:nvSpPr>
        <dsp:cNvPr id="0" name=""/>
        <dsp:cNvSpPr/>
      </dsp:nvSpPr>
      <dsp:spPr>
        <a:xfrm>
          <a:off x="1027531" y="414003"/>
          <a:ext cx="3300669" cy="3300669"/>
        </a:xfrm>
        <a:custGeom>
          <a:avLst/>
          <a:gdLst/>
          <a:ahLst/>
          <a:cxnLst/>
          <a:rect l="0" t="0" r="0" b="0"/>
          <a:pathLst>
            <a:path>
              <a:moveTo>
                <a:pt x="396962" y="576712"/>
              </a:moveTo>
              <a:arcTo wR="1650334" hR="1650334" stAng="13234976" swAng="1211674"/>
            </a:path>
          </a:pathLst>
        </a:custGeom>
        <a:noFill/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A7A35A-67B7-46E3-AFB9-446163C4A0A5}">
      <dsp:nvSpPr>
        <dsp:cNvPr id="0" name=""/>
        <dsp:cNvSpPr/>
      </dsp:nvSpPr>
      <dsp:spPr>
        <a:xfrm>
          <a:off x="2252017" y="2039444"/>
          <a:ext cx="1511606" cy="1511606"/>
        </a:xfrm>
        <a:prstGeom prst="ellipse">
          <a:avLst/>
        </a:prstGeom>
        <a:solidFill>
          <a:schemeClr val="accent5">
            <a:shade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 dirty="0" smtClean="0">
              <a:latin typeface="Cambria" panose="02040503050406030204" pitchFamily="18" charset="0"/>
            </a:rPr>
            <a:t>Application  DRASTIC</a:t>
          </a:r>
          <a:endParaRPr lang="en-GB" sz="1600" kern="1200" dirty="0">
            <a:latin typeface="Cambria" panose="02040503050406030204" pitchFamily="18" charset="0"/>
          </a:endParaRPr>
        </a:p>
      </dsp:txBody>
      <dsp:txXfrm>
        <a:off x="2473387" y="2260814"/>
        <a:ext cx="1068866" cy="1068866"/>
      </dsp:txXfrm>
    </dsp:sp>
    <dsp:sp modelId="{EBA881E4-3608-46D6-B85C-BF2F280D8059}">
      <dsp:nvSpPr>
        <dsp:cNvPr id="0" name=""/>
        <dsp:cNvSpPr/>
      </dsp:nvSpPr>
      <dsp:spPr>
        <a:xfrm rot="10482042">
          <a:off x="1042024" y="2708888"/>
          <a:ext cx="1149087" cy="430807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6DE70A-3441-4CE9-A968-4F39E7B7D368}">
      <dsp:nvSpPr>
        <dsp:cNvPr id="0" name=""/>
        <dsp:cNvSpPr/>
      </dsp:nvSpPr>
      <dsp:spPr>
        <a:xfrm>
          <a:off x="326467" y="2402946"/>
          <a:ext cx="1436025" cy="1148820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Software open source, free, easy and intuitive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360115" y="2436594"/>
        <a:ext cx="1368729" cy="1081524"/>
      </dsp:txXfrm>
    </dsp:sp>
    <dsp:sp modelId="{0748CF57-D8F8-4DDB-8DE2-C8F1CEDB23E8}">
      <dsp:nvSpPr>
        <dsp:cNvPr id="0" name=""/>
        <dsp:cNvSpPr/>
      </dsp:nvSpPr>
      <dsp:spPr>
        <a:xfrm rot="12928313">
          <a:off x="1007351" y="1671292"/>
          <a:ext cx="1450811" cy="430807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106975"/>
            <a:satOff val="-2114"/>
            <a:lumOff val="1214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A99BDA-B273-4C1A-AEA0-0FDFD824FA93}">
      <dsp:nvSpPr>
        <dsp:cNvPr id="0" name=""/>
        <dsp:cNvSpPr/>
      </dsp:nvSpPr>
      <dsp:spPr>
        <a:xfrm>
          <a:off x="423973" y="891331"/>
          <a:ext cx="1436025" cy="1148820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101512"/>
            <a:satOff val="120"/>
            <a:lumOff val="164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Create groundwater vulnerability maps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457621" y="924979"/>
        <a:ext cx="1368729" cy="1081524"/>
      </dsp:txXfrm>
    </dsp:sp>
    <dsp:sp modelId="{C055ECA2-BDA4-4695-87F1-43FA6D2E13DC}">
      <dsp:nvSpPr>
        <dsp:cNvPr id="0" name=""/>
        <dsp:cNvSpPr/>
      </dsp:nvSpPr>
      <dsp:spPr>
        <a:xfrm rot="16052148">
          <a:off x="2277279" y="1081820"/>
          <a:ext cx="1332147" cy="430807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213949"/>
            <a:satOff val="-4227"/>
            <a:lumOff val="242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9D8AED-54FF-4843-A0C2-248518FAE02F}">
      <dsp:nvSpPr>
        <dsp:cNvPr id="0" name=""/>
        <dsp:cNvSpPr/>
      </dsp:nvSpPr>
      <dsp:spPr>
        <a:xfrm>
          <a:off x="2196702" y="57356"/>
          <a:ext cx="1436025" cy="1148820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203024"/>
            <a:satOff val="241"/>
            <a:lumOff val="329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baseline="0" dirty="0" smtClean="0">
              <a:latin typeface="Cambria" panose="02040503050406030204" pitchFamily="18" charset="0"/>
            </a:rPr>
            <a:t>DRASTIC method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2230350" y="91004"/>
        <a:ext cx="1368729" cy="1081524"/>
      </dsp:txXfrm>
    </dsp:sp>
    <dsp:sp modelId="{04D6CF22-352B-4FF8-AA65-869E7D7DE9A1}">
      <dsp:nvSpPr>
        <dsp:cNvPr id="0" name=""/>
        <dsp:cNvSpPr/>
      </dsp:nvSpPr>
      <dsp:spPr>
        <a:xfrm rot="19466266">
          <a:off x="3558631" y="1687570"/>
          <a:ext cx="1394479" cy="430807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213949"/>
            <a:satOff val="-4227"/>
            <a:lumOff val="242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F7EF8D-17DA-4F39-9F6F-CD1ADE1D40EC}">
      <dsp:nvSpPr>
        <dsp:cNvPr id="0" name=""/>
        <dsp:cNvSpPr/>
      </dsp:nvSpPr>
      <dsp:spPr>
        <a:xfrm>
          <a:off x="4105051" y="923058"/>
          <a:ext cx="1436025" cy="1148820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203024"/>
            <a:satOff val="241"/>
            <a:lumOff val="329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Possibility of modifying the code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4138699" y="956706"/>
        <a:ext cx="1368729" cy="1081524"/>
      </dsp:txXfrm>
    </dsp:sp>
    <dsp:sp modelId="{F00A62C8-A2B2-4418-8A32-3F07B5EE08F8}">
      <dsp:nvSpPr>
        <dsp:cNvPr id="0" name=""/>
        <dsp:cNvSpPr/>
      </dsp:nvSpPr>
      <dsp:spPr>
        <a:xfrm rot="319199">
          <a:off x="3824080" y="2709017"/>
          <a:ext cx="1141860" cy="430807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106975"/>
            <a:satOff val="-2114"/>
            <a:lumOff val="1214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27963-68B3-4A78-8B87-113CA517D9F2}">
      <dsp:nvSpPr>
        <dsp:cNvPr id="0" name=""/>
        <dsp:cNvSpPr/>
      </dsp:nvSpPr>
      <dsp:spPr>
        <a:xfrm>
          <a:off x="4245469" y="2402946"/>
          <a:ext cx="1436025" cy="1148820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101512"/>
            <a:satOff val="120"/>
            <a:lumOff val="164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Manipulation of complex variables with different information and parameters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4279117" y="2436594"/>
        <a:ext cx="1368729" cy="108152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A7A35A-67B7-46E3-AFB9-446163C4A0A5}">
      <dsp:nvSpPr>
        <dsp:cNvPr id="0" name=""/>
        <dsp:cNvSpPr/>
      </dsp:nvSpPr>
      <dsp:spPr>
        <a:xfrm>
          <a:off x="2252017" y="2039444"/>
          <a:ext cx="1511606" cy="1511606"/>
        </a:xfrm>
        <a:prstGeom prst="ellipse">
          <a:avLst/>
        </a:prstGeom>
        <a:solidFill>
          <a:schemeClr val="accent5">
            <a:shade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 dirty="0" smtClean="0">
              <a:latin typeface="Cambria" panose="02040503050406030204" pitchFamily="18" charset="0"/>
            </a:rPr>
            <a:t>Application RUSLE Desktop</a:t>
          </a:r>
          <a:endParaRPr lang="en-GB" sz="1600" kern="1200" dirty="0">
            <a:latin typeface="Cambria" panose="02040503050406030204" pitchFamily="18" charset="0"/>
          </a:endParaRPr>
        </a:p>
      </dsp:txBody>
      <dsp:txXfrm>
        <a:off x="2473387" y="2260814"/>
        <a:ext cx="1068866" cy="1068866"/>
      </dsp:txXfrm>
    </dsp:sp>
    <dsp:sp modelId="{EBA881E4-3608-46D6-B85C-BF2F280D8059}">
      <dsp:nvSpPr>
        <dsp:cNvPr id="0" name=""/>
        <dsp:cNvSpPr/>
      </dsp:nvSpPr>
      <dsp:spPr>
        <a:xfrm rot="10482042">
          <a:off x="1042024" y="2708888"/>
          <a:ext cx="1149087" cy="430807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6DE70A-3441-4CE9-A968-4F39E7B7D368}">
      <dsp:nvSpPr>
        <dsp:cNvPr id="0" name=""/>
        <dsp:cNvSpPr/>
      </dsp:nvSpPr>
      <dsp:spPr>
        <a:xfrm>
          <a:off x="326467" y="2402946"/>
          <a:ext cx="1436025" cy="1148820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Software open source, free, easy and intuitive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360115" y="2436594"/>
        <a:ext cx="1368729" cy="1081524"/>
      </dsp:txXfrm>
    </dsp:sp>
    <dsp:sp modelId="{0748CF57-D8F8-4DDB-8DE2-C8F1CEDB23E8}">
      <dsp:nvSpPr>
        <dsp:cNvPr id="0" name=""/>
        <dsp:cNvSpPr/>
      </dsp:nvSpPr>
      <dsp:spPr>
        <a:xfrm rot="12928313">
          <a:off x="1007351" y="1671292"/>
          <a:ext cx="1450811" cy="430807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106975"/>
            <a:satOff val="-2114"/>
            <a:lumOff val="1214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A99BDA-B273-4C1A-AEA0-0FDFD824FA93}">
      <dsp:nvSpPr>
        <dsp:cNvPr id="0" name=""/>
        <dsp:cNvSpPr/>
      </dsp:nvSpPr>
      <dsp:spPr>
        <a:xfrm>
          <a:off x="423973" y="891331"/>
          <a:ext cx="1436025" cy="1148820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101512"/>
            <a:satOff val="120"/>
            <a:lumOff val="164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Create soil erosion risk maps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457621" y="924979"/>
        <a:ext cx="1368729" cy="1081524"/>
      </dsp:txXfrm>
    </dsp:sp>
    <dsp:sp modelId="{C055ECA2-BDA4-4695-87F1-43FA6D2E13DC}">
      <dsp:nvSpPr>
        <dsp:cNvPr id="0" name=""/>
        <dsp:cNvSpPr/>
      </dsp:nvSpPr>
      <dsp:spPr>
        <a:xfrm rot="16052148">
          <a:off x="2277279" y="1081820"/>
          <a:ext cx="1332147" cy="430807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213949"/>
            <a:satOff val="-4227"/>
            <a:lumOff val="242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9D8AED-54FF-4843-A0C2-248518FAE02F}">
      <dsp:nvSpPr>
        <dsp:cNvPr id="0" name=""/>
        <dsp:cNvSpPr/>
      </dsp:nvSpPr>
      <dsp:spPr>
        <a:xfrm>
          <a:off x="2196702" y="57356"/>
          <a:ext cx="1436025" cy="1148820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203024"/>
            <a:satOff val="241"/>
            <a:lumOff val="329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baseline="0" dirty="0" smtClean="0">
              <a:latin typeface="Cambria" panose="02040503050406030204" pitchFamily="18" charset="0"/>
            </a:rPr>
            <a:t>RUSLE method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2230350" y="91004"/>
        <a:ext cx="1368729" cy="1081524"/>
      </dsp:txXfrm>
    </dsp:sp>
    <dsp:sp modelId="{04D6CF22-352B-4FF8-AA65-869E7D7DE9A1}">
      <dsp:nvSpPr>
        <dsp:cNvPr id="0" name=""/>
        <dsp:cNvSpPr/>
      </dsp:nvSpPr>
      <dsp:spPr>
        <a:xfrm rot="19466266">
          <a:off x="3558631" y="1687570"/>
          <a:ext cx="1394479" cy="430807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213949"/>
            <a:satOff val="-4227"/>
            <a:lumOff val="2429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F7EF8D-17DA-4F39-9F6F-CD1ADE1D40EC}">
      <dsp:nvSpPr>
        <dsp:cNvPr id="0" name=""/>
        <dsp:cNvSpPr/>
      </dsp:nvSpPr>
      <dsp:spPr>
        <a:xfrm>
          <a:off x="4105051" y="923058"/>
          <a:ext cx="1436025" cy="1148820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203024"/>
            <a:satOff val="241"/>
            <a:lumOff val="329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Possibility of modifying the code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4138699" y="956706"/>
        <a:ext cx="1368729" cy="1081524"/>
      </dsp:txXfrm>
    </dsp:sp>
    <dsp:sp modelId="{F00A62C8-A2B2-4418-8A32-3F07B5EE08F8}">
      <dsp:nvSpPr>
        <dsp:cNvPr id="0" name=""/>
        <dsp:cNvSpPr/>
      </dsp:nvSpPr>
      <dsp:spPr>
        <a:xfrm rot="319199">
          <a:off x="3824080" y="2709017"/>
          <a:ext cx="1141860" cy="430807"/>
        </a:xfrm>
        <a:prstGeom prst="leftArrow">
          <a:avLst>
            <a:gd name="adj1" fmla="val 60000"/>
            <a:gd name="adj2" fmla="val 50000"/>
          </a:avLst>
        </a:prstGeom>
        <a:solidFill>
          <a:schemeClr val="accent5">
            <a:shade val="90000"/>
            <a:hueOff val="106975"/>
            <a:satOff val="-2114"/>
            <a:lumOff val="1214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27963-68B3-4A78-8B87-113CA517D9F2}">
      <dsp:nvSpPr>
        <dsp:cNvPr id="0" name=""/>
        <dsp:cNvSpPr/>
      </dsp:nvSpPr>
      <dsp:spPr>
        <a:xfrm>
          <a:off x="4245469" y="2402946"/>
          <a:ext cx="1436025" cy="1148820"/>
        </a:xfrm>
        <a:prstGeom prst="roundRect">
          <a:avLst>
            <a:gd name="adj" fmla="val 10000"/>
          </a:avLst>
        </a:prstGeom>
        <a:solidFill>
          <a:schemeClr val="accent5">
            <a:shade val="50000"/>
            <a:hueOff val="101512"/>
            <a:satOff val="120"/>
            <a:lumOff val="164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" tIns="24765" rIns="24765" bIns="24765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300" kern="1200" dirty="0" smtClean="0">
              <a:latin typeface="Cambria" panose="02040503050406030204" pitchFamily="18" charset="0"/>
            </a:rPr>
            <a:t>Manipulation of complex variables with different information and parameters</a:t>
          </a:r>
          <a:endParaRPr lang="en-GB" sz="1300" kern="1200" dirty="0">
            <a:latin typeface="Cambria" panose="02040503050406030204" pitchFamily="18" charset="0"/>
          </a:endParaRPr>
        </a:p>
      </dsp:txBody>
      <dsp:txXfrm>
        <a:off x="4279117" y="2436594"/>
        <a:ext cx="1368729" cy="108152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EA52A4-1F55-4147-A95F-C975AF3C27B1}">
      <dsp:nvSpPr>
        <dsp:cNvPr id="0" name=""/>
        <dsp:cNvSpPr/>
      </dsp:nvSpPr>
      <dsp:spPr>
        <a:xfrm>
          <a:off x="1631" y="844588"/>
          <a:ext cx="1987873" cy="795149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500" kern="1200" dirty="0" smtClean="0">
              <a:latin typeface="Cambria" panose="02040503050406030204" pitchFamily="18" charset="0"/>
            </a:rPr>
            <a:t>WEB Page</a:t>
          </a:r>
          <a:endParaRPr lang="en-GB" sz="1500" kern="1200" dirty="0">
            <a:latin typeface="Cambria" panose="02040503050406030204" pitchFamily="18" charset="0"/>
          </a:endParaRPr>
        </a:p>
      </dsp:txBody>
      <dsp:txXfrm>
        <a:off x="399206" y="844588"/>
        <a:ext cx="1192724" cy="795149"/>
      </dsp:txXfrm>
    </dsp:sp>
    <dsp:sp modelId="{97E77079-D693-46E1-AAD8-899D388B3D24}">
      <dsp:nvSpPr>
        <dsp:cNvPr id="0" name=""/>
        <dsp:cNvSpPr/>
      </dsp:nvSpPr>
      <dsp:spPr>
        <a:xfrm>
          <a:off x="1790717" y="844588"/>
          <a:ext cx="1987873" cy="795149"/>
        </a:xfrm>
        <a:prstGeom prst="chevron">
          <a:avLst/>
        </a:prstGeom>
        <a:solidFill>
          <a:schemeClr val="accent4">
            <a:hueOff val="822717"/>
            <a:satOff val="3566"/>
            <a:lumOff val="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500" kern="1200" dirty="0" smtClean="0">
              <a:latin typeface="Cambria" panose="02040503050406030204" pitchFamily="18" charset="0"/>
            </a:rPr>
            <a:t>Create and visualize erosion maps</a:t>
          </a:r>
          <a:endParaRPr lang="en-GB" sz="1500" kern="1200" dirty="0">
            <a:latin typeface="Cambria" panose="02040503050406030204" pitchFamily="18" charset="0"/>
          </a:endParaRPr>
        </a:p>
      </dsp:txBody>
      <dsp:txXfrm>
        <a:off x="2188292" y="844588"/>
        <a:ext cx="1192724" cy="795149"/>
      </dsp:txXfrm>
    </dsp:sp>
    <dsp:sp modelId="{CE22E72C-2282-42CC-A1D7-B0E62FA03A0D}">
      <dsp:nvSpPr>
        <dsp:cNvPr id="0" name=""/>
        <dsp:cNvSpPr/>
      </dsp:nvSpPr>
      <dsp:spPr>
        <a:xfrm>
          <a:off x="3579803" y="844588"/>
          <a:ext cx="1987873" cy="795149"/>
        </a:xfrm>
        <a:prstGeom prst="chevron">
          <a:avLst/>
        </a:prstGeom>
        <a:solidFill>
          <a:schemeClr val="accent4">
            <a:hueOff val="1645434"/>
            <a:satOff val="7132"/>
            <a:lumOff val="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500" kern="1200" dirty="0" smtClean="0">
              <a:latin typeface="Cambria" panose="02040503050406030204" pitchFamily="18" charset="0"/>
            </a:rPr>
            <a:t>Without the need of GIS environment</a:t>
          </a:r>
          <a:endParaRPr lang="en-GB" sz="1500" kern="1200" dirty="0">
            <a:latin typeface="Cambria" panose="02040503050406030204" pitchFamily="18" charset="0"/>
          </a:endParaRPr>
        </a:p>
      </dsp:txBody>
      <dsp:txXfrm>
        <a:off x="3977378" y="844588"/>
        <a:ext cx="1192724" cy="79514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1ADD73-5656-43FF-9572-345D13F0C790}">
      <dsp:nvSpPr>
        <dsp:cNvPr id="0" name=""/>
        <dsp:cNvSpPr/>
      </dsp:nvSpPr>
      <dsp:spPr>
        <a:xfrm>
          <a:off x="0" y="254325"/>
          <a:ext cx="7886700" cy="58529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kern="1200" dirty="0" smtClean="0">
              <a:latin typeface="Cambria" panose="02040503050406030204" pitchFamily="18" charset="0"/>
            </a:rPr>
            <a:t>Vantages</a:t>
          </a:r>
          <a:endParaRPr lang="en-GB" sz="2800" kern="1200" dirty="0">
            <a:latin typeface="Cambria" panose="02040503050406030204" pitchFamily="18" charset="0"/>
          </a:endParaRPr>
        </a:p>
      </dsp:txBody>
      <dsp:txXfrm>
        <a:off x="28572" y="282897"/>
        <a:ext cx="7829556" cy="528154"/>
      </dsp:txXfrm>
    </dsp:sp>
    <dsp:sp modelId="{86F7D767-401D-44E1-8BBA-47DD1B241B1B}">
      <dsp:nvSpPr>
        <dsp:cNvPr id="0" name=""/>
        <dsp:cNvSpPr/>
      </dsp:nvSpPr>
      <dsp:spPr>
        <a:xfrm>
          <a:off x="0" y="839623"/>
          <a:ext cx="7886700" cy="245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03" tIns="20320" rIns="113792" bIns="20320" numCol="1" spcCol="1270" anchor="t" anchorCtr="0">
          <a:noAutofit/>
        </a:bodyPr>
        <a:lstStyle/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Provides the possibility of moving the C factor map in order to evaluate if the value helps to control the erosion. </a:t>
          </a:r>
          <a:endParaRPr lang="en-GB" sz="1600" kern="1200" dirty="0">
            <a:latin typeface="Cambria" panose="02040503050406030204" pitchFamily="18" charset="0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It is flexible and allows to simulate the fact before.</a:t>
          </a:r>
          <a:endParaRPr lang="en-GB" sz="1600" kern="1200" dirty="0">
            <a:latin typeface="Cambria" panose="02040503050406030204" pitchFamily="18" charset="0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It is more detailed given several options and parameters options to the user.</a:t>
          </a:r>
          <a:endParaRPr lang="en-GB" sz="1600" kern="1200" dirty="0">
            <a:latin typeface="Cambria" panose="02040503050406030204" pitchFamily="18" charset="0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With the possibility to import the input </a:t>
          </a:r>
          <a:r>
            <a:rPr lang="en-GB" sz="1600" kern="1200" dirty="0" err="1" smtClean="0">
              <a:latin typeface="Cambria" panose="02040503050406030204" pitchFamily="18" charset="0"/>
            </a:rPr>
            <a:t>shapefile</a:t>
          </a:r>
          <a:r>
            <a:rPr lang="en-GB" sz="1600" kern="1200" dirty="0" smtClean="0">
              <a:latin typeface="Cambria" panose="02040503050406030204" pitchFamily="18" charset="0"/>
            </a:rPr>
            <a:t> attribute table, the user can easily adapt to other case studies.</a:t>
          </a:r>
          <a:endParaRPr lang="en-GB" sz="1600" kern="1200" dirty="0">
            <a:latin typeface="Cambria" panose="02040503050406030204" pitchFamily="18" charset="0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In some factors, such as K factor, the user can choose between two methods in order to obtain the final map. If the user has access to field observations of the soil parameters he/she can adapt the K factor map to his/her field knowledge. </a:t>
          </a:r>
          <a:endParaRPr lang="en-GB" sz="1600" kern="1200" dirty="0">
            <a:latin typeface="Cambria" panose="02040503050406030204" pitchFamily="18" charset="0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The desktop application allowed to upload different tabulated data in pdf format. </a:t>
          </a:r>
          <a:endParaRPr lang="en-GB" sz="1600" kern="1200" dirty="0">
            <a:latin typeface="Cambria" panose="02040503050406030204" pitchFamily="18" charset="0"/>
          </a:endParaRPr>
        </a:p>
      </dsp:txBody>
      <dsp:txXfrm>
        <a:off x="0" y="839623"/>
        <a:ext cx="7886700" cy="2450880"/>
      </dsp:txXfrm>
    </dsp:sp>
    <dsp:sp modelId="{42EAFE73-CB1C-4697-966C-BE3D5D05515D}">
      <dsp:nvSpPr>
        <dsp:cNvPr id="0" name=""/>
        <dsp:cNvSpPr/>
      </dsp:nvSpPr>
      <dsp:spPr>
        <a:xfrm>
          <a:off x="0" y="3290503"/>
          <a:ext cx="7886700" cy="501803"/>
        </a:xfrm>
        <a:prstGeom prst="roundRect">
          <a:avLst/>
        </a:prstGeom>
        <a:solidFill>
          <a:schemeClr val="accent4">
            <a:hueOff val="1645434"/>
            <a:satOff val="7132"/>
            <a:lumOff val="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kern="1200" dirty="0" smtClean="0">
              <a:latin typeface="Cambria" panose="02040503050406030204" pitchFamily="18" charset="0"/>
            </a:rPr>
            <a:t>Disadvantages</a:t>
          </a:r>
          <a:endParaRPr lang="en-GB" sz="2800" kern="1200" dirty="0">
            <a:latin typeface="Cambria" panose="02040503050406030204" pitchFamily="18" charset="0"/>
          </a:endParaRPr>
        </a:p>
      </dsp:txBody>
      <dsp:txXfrm>
        <a:off x="24496" y="3314999"/>
        <a:ext cx="7837708" cy="452811"/>
      </dsp:txXfrm>
    </dsp:sp>
    <dsp:sp modelId="{2A1A7A6B-23D7-438F-ABD7-770149F59EE8}">
      <dsp:nvSpPr>
        <dsp:cNvPr id="0" name=""/>
        <dsp:cNvSpPr/>
      </dsp:nvSpPr>
      <dsp:spPr>
        <a:xfrm>
          <a:off x="0" y="3792307"/>
          <a:ext cx="7886700" cy="1059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03" tIns="20320" rIns="113792" bIns="20320" numCol="1" spcCol="1270" anchor="t" anchorCtr="0">
          <a:noAutofit/>
        </a:bodyPr>
        <a:lstStyle/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Creates the maps without the layout composer.</a:t>
          </a:r>
          <a:endParaRPr lang="en-GB" sz="1600" kern="1200" dirty="0">
            <a:latin typeface="Cambria" panose="02040503050406030204" pitchFamily="18" charset="0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Requires GIS software knowledge.</a:t>
          </a:r>
          <a:endParaRPr lang="en-GB" sz="1600" kern="1200" dirty="0">
            <a:latin typeface="Cambria" panose="02040503050406030204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GB" sz="1600" kern="1200" dirty="0" smtClean="0">
            <a:latin typeface="Cambria" panose="02040503050406030204" pitchFamily="18" charset="0"/>
          </a:endParaRPr>
        </a:p>
      </dsp:txBody>
      <dsp:txXfrm>
        <a:off x="0" y="3792307"/>
        <a:ext cx="7886700" cy="105984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1ADD73-5656-43FF-9572-345D13F0C790}">
      <dsp:nvSpPr>
        <dsp:cNvPr id="0" name=""/>
        <dsp:cNvSpPr/>
      </dsp:nvSpPr>
      <dsp:spPr>
        <a:xfrm>
          <a:off x="0" y="767685"/>
          <a:ext cx="7886700" cy="58529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kern="1200" dirty="0" smtClean="0">
              <a:latin typeface="Cambria" panose="02040503050406030204" pitchFamily="18" charset="0"/>
            </a:rPr>
            <a:t>Vantages</a:t>
          </a:r>
          <a:endParaRPr lang="en-GB" sz="2800" kern="1200" dirty="0">
            <a:latin typeface="Cambria" panose="02040503050406030204" pitchFamily="18" charset="0"/>
          </a:endParaRPr>
        </a:p>
      </dsp:txBody>
      <dsp:txXfrm>
        <a:off x="28572" y="796257"/>
        <a:ext cx="7829556" cy="528154"/>
      </dsp:txXfrm>
    </dsp:sp>
    <dsp:sp modelId="{86F7D767-401D-44E1-8BBA-47DD1B241B1B}">
      <dsp:nvSpPr>
        <dsp:cNvPr id="0" name=""/>
        <dsp:cNvSpPr/>
      </dsp:nvSpPr>
      <dsp:spPr>
        <a:xfrm>
          <a:off x="0" y="1352983"/>
          <a:ext cx="7886700" cy="1424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03" tIns="20320" rIns="113792" bIns="20320" numCol="1" spcCol="1270" anchor="t" anchorCtr="0">
          <a:noAutofit/>
        </a:bodyPr>
        <a:lstStyle/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Generates the maps and incorporates a layout with a scale bar and the legend with the colours defined in high and low values. </a:t>
          </a:r>
          <a:endParaRPr lang="en-GB" sz="1600" kern="1200" dirty="0">
            <a:latin typeface="Cambria" panose="02040503050406030204" pitchFamily="18" charset="0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It is a website where any user can upload the input files necessary to calculate each RUSLE factor and to obtain the final RUSLE map in a few minutes.</a:t>
          </a:r>
          <a:endParaRPr lang="en-GB" sz="1600" kern="1200" dirty="0">
            <a:latin typeface="Cambria" panose="02040503050406030204" pitchFamily="18" charset="0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It is not necessary to have a GIS software installed and the user doesn’t need to know GIS algorithms or tools.</a:t>
          </a:r>
          <a:endParaRPr lang="en-GB" sz="1600" kern="1200" dirty="0">
            <a:latin typeface="Cambria" panose="02040503050406030204" pitchFamily="18" charset="0"/>
          </a:endParaRPr>
        </a:p>
      </dsp:txBody>
      <dsp:txXfrm>
        <a:off x="0" y="1352983"/>
        <a:ext cx="7886700" cy="1424160"/>
      </dsp:txXfrm>
    </dsp:sp>
    <dsp:sp modelId="{42EAFE73-CB1C-4697-966C-BE3D5D05515D}">
      <dsp:nvSpPr>
        <dsp:cNvPr id="0" name=""/>
        <dsp:cNvSpPr/>
      </dsp:nvSpPr>
      <dsp:spPr>
        <a:xfrm>
          <a:off x="0" y="2777143"/>
          <a:ext cx="7886700" cy="501803"/>
        </a:xfrm>
        <a:prstGeom prst="roundRect">
          <a:avLst/>
        </a:prstGeom>
        <a:solidFill>
          <a:schemeClr val="accent4">
            <a:hueOff val="1645434"/>
            <a:satOff val="7132"/>
            <a:lumOff val="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800" kern="1200" dirty="0" smtClean="0">
              <a:latin typeface="Cambria" panose="02040503050406030204" pitchFamily="18" charset="0"/>
            </a:rPr>
            <a:t>Disadvantages</a:t>
          </a:r>
          <a:endParaRPr lang="en-GB" sz="2800" kern="1200" dirty="0">
            <a:latin typeface="Cambria" panose="02040503050406030204" pitchFamily="18" charset="0"/>
          </a:endParaRPr>
        </a:p>
      </dsp:txBody>
      <dsp:txXfrm>
        <a:off x="24496" y="2801639"/>
        <a:ext cx="7837708" cy="452811"/>
      </dsp:txXfrm>
    </dsp:sp>
    <dsp:sp modelId="{2A1A7A6B-23D7-438F-ABD7-770149F59EE8}">
      <dsp:nvSpPr>
        <dsp:cNvPr id="0" name=""/>
        <dsp:cNvSpPr/>
      </dsp:nvSpPr>
      <dsp:spPr>
        <a:xfrm>
          <a:off x="0" y="3278947"/>
          <a:ext cx="7886700" cy="1059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0403" tIns="20320" rIns="113792" bIns="20320" numCol="1" spcCol="1270" anchor="t" anchorCtr="0">
          <a:noAutofit/>
        </a:bodyPr>
        <a:lstStyle/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The user must define the parameters in </a:t>
          </a:r>
          <a:r>
            <a:rPr lang="en-GB" sz="1600" kern="1200" dirty="0" err="1" smtClean="0">
              <a:latin typeface="Cambria" panose="02040503050406030204" pitchFamily="18" charset="0"/>
            </a:rPr>
            <a:t>shapefile</a:t>
          </a:r>
          <a:r>
            <a:rPr lang="en-GB" sz="1600" kern="1200" dirty="0" smtClean="0">
              <a:latin typeface="Cambria" panose="02040503050406030204" pitchFamily="18" charset="0"/>
            </a:rPr>
            <a:t> attribute table first.</a:t>
          </a:r>
          <a:endParaRPr lang="en-GB" sz="1600" kern="1200" dirty="0">
            <a:latin typeface="Cambria" panose="02040503050406030204" pitchFamily="18" charset="0"/>
          </a:endParaRPr>
        </a:p>
        <a:p>
          <a:pPr marL="171450" lvl="1" indent="-171450" algn="just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GB" sz="1600" kern="1200" dirty="0" smtClean="0">
              <a:latin typeface="Cambria" panose="02040503050406030204" pitchFamily="18" charset="0"/>
            </a:rPr>
            <a:t>The maps creation depends on the internet connectivity.</a:t>
          </a:r>
          <a:endParaRPr lang="en-GB" sz="1600" kern="1200" dirty="0">
            <a:latin typeface="Cambria" panose="02040503050406030204" pitchFamily="18" charset="0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GB" sz="1600" kern="1200" dirty="0" smtClean="0">
            <a:latin typeface="Cambria" panose="02040503050406030204" pitchFamily="18" charset="0"/>
          </a:endParaRPr>
        </a:p>
      </dsp:txBody>
      <dsp:txXfrm>
        <a:off x="0" y="3278947"/>
        <a:ext cx="7886700" cy="10598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601B96-4012-48DE-B16D-76969931D8B5}" type="datetimeFigureOut">
              <a:rPr lang="en-GB" smtClean="0"/>
              <a:t>16/06/2016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049267-1454-4996-BAC0-C121D8F100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603405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4.tif>
</file>

<file path=ppt/media/image15.png>
</file>

<file path=ppt/media/image16.png>
</file>

<file path=ppt/media/image2.png>
</file>

<file path=ppt/media/image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00ED41-AC19-4406-94B2-DB30FF7D1A80}" type="datetimeFigureOut">
              <a:rPr lang="en-GB" smtClean="0"/>
              <a:t>16/06/2016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79CB33-24AE-46B4-9549-0A191B81B8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779117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9CB33-24AE-46B4-9549-0A191B81B80E}" type="slidenum">
              <a:rPr lang="en-GB" smtClean="0"/>
              <a:t>1</a:t>
            </a:fld>
            <a:endParaRPr lang="en-GB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642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A National Academy Press (NAP, 1993) define a vulnerabilidade à poluição da água subterrânea como a tendência ou possibilidade de os poluentes atingirem uma determinada localização no sistema aquífero depois de introduzidos acima do nível aquífero superficial</a:t>
            </a:r>
          </a:p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79CB33-24AE-46B4-9549-0A191B81B80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1452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D - Profundidade da zona não saturada</a:t>
            </a:r>
          </a:p>
          <a:p>
            <a:r>
              <a:rPr lang="pt-BR" dirty="0" smtClean="0"/>
              <a:t>R - Recarga do aquífero</a:t>
            </a:r>
          </a:p>
          <a:p>
            <a:r>
              <a:rPr lang="pt-BR" dirty="0" smtClean="0"/>
              <a:t>A - Material do aquífero</a:t>
            </a:r>
          </a:p>
          <a:p>
            <a:r>
              <a:rPr lang="pt-BR" dirty="0" smtClean="0"/>
              <a:t>S - Tipo de solo</a:t>
            </a:r>
          </a:p>
          <a:p>
            <a:r>
              <a:rPr lang="pt-BR" dirty="0" smtClean="0"/>
              <a:t>T - Topografia</a:t>
            </a:r>
          </a:p>
          <a:p>
            <a:r>
              <a:rPr lang="pt-BR" dirty="0" smtClean="0"/>
              <a:t>I - Impacto na zona não saturada</a:t>
            </a:r>
          </a:p>
          <a:p>
            <a:r>
              <a:rPr lang="pt-BR" dirty="0" smtClean="0"/>
              <a:t>C - Condutividade hidráulica do aquífero </a:t>
            </a:r>
          </a:p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GB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B79CB33-24AE-46B4-9549-0A191B81B80E}" type="slidenum">
              <a:rPr lang="en-GB" smtClean="0">
                <a:solidFill>
                  <a:prstClr val="black"/>
                </a:solidFill>
              </a:rPr>
              <a:pPr/>
              <a:t>4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365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79CB33-24AE-46B4-9549-0A191B81B80E}" type="slidenum">
              <a:rPr lang="en-GB" smtClean="0"/>
              <a:t>27</a:t>
            </a:fld>
            <a:endParaRPr lang="en-GB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6409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E5C36-F54D-4D2F-AA9C-489E6085397B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dirty="0" smtClean="0"/>
              <a:t>3º Encontro de Utilizadores QGIS Portugal 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25393" y="6333204"/>
            <a:ext cx="2322513" cy="41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20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DE37F-37AB-4831-84FA-B6A3081BD821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Conferência Nacional de Cartografia e Geodesia 29 e 30 de Outubro de 2015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0310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D4613-3818-4657-BFAA-42C1EA30909C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Conferência Nacional de Cartografia e Geodesia 29 e 30 de Outubro de 2015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4763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58115"/>
            <a:ext cx="7886700" cy="471489"/>
          </a:xfrm>
        </p:spPr>
        <p:txBody>
          <a:bodyPr/>
          <a:lstStyle>
            <a:lvl1pPr>
              <a:defRPr>
                <a:latin typeface="Cambria" panose="02040503050406030204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19299"/>
            <a:ext cx="7886700" cy="4157663"/>
          </a:xfrm>
        </p:spPr>
        <p:txBody>
          <a:bodyPr/>
          <a:lstStyle>
            <a:lvl1pPr>
              <a:defRPr>
                <a:latin typeface="Cambria" panose="02040503050406030204" pitchFamily="18" charset="0"/>
              </a:defRPr>
            </a:lvl1pPr>
            <a:lvl2pPr>
              <a:defRPr>
                <a:latin typeface="Cambria" panose="02040503050406030204" pitchFamily="18" charset="0"/>
              </a:defRPr>
            </a:lvl2pPr>
            <a:lvl3pPr>
              <a:defRPr>
                <a:latin typeface="Cambria" panose="02040503050406030204" pitchFamily="18" charset="0"/>
              </a:defRPr>
            </a:lvl3pPr>
            <a:lvl4pPr>
              <a:defRPr>
                <a:latin typeface="Cambria" panose="02040503050406030204" pitchFamily="18" charset="0"/>
              </a:defRPr>
            </a:lvl4pPr>
            <a:lvl5pPr>
              <a:defRPr>
                <a:latin typeface="Cambria" panose="02040503050406030204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3º Encontro de Utilizadores QGIS Portugal 17-18 de Junho, 2016 - Porto</a:t>
            </a:r>
            <a:endParaRPr lang="en-GB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7950" y="6350554"/>
            <a:ext cx="2093913" cy="37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9206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A4D6B-4BB6-47DE-BA0D-DDD4A71218EF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3º Encontro de Utilizadores QGIS Portugal 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53147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B3F52-4C92-4B66-8FFF-3B0686DBEEE6}" type="datetime1">
              <a:rPr lang="en-GB" smtClean="0"/>
              <a:t>16/06/2016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Conferência Nacional de Cartografia e Geodesia 29 e 30 de Outubro de 2015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06554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28B44-C888-4F53-8B02-83090B12CE1D}" type="datetime1">
              <a:rPr lang="en-GB" smtClean="0"/>
              <a:t>16/06/2016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Conferência Nacional de Cartografia e Geodesia 29 e 30 de Outubro de 2015</a:t>
            </a:r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9931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1166A-4120-42BC-AF14-4B4DCFD328FD}" type="datetime1">
              <a:rPr lang="en-GB" smtClean="0"/>
              <a:t>16/06/2016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Conferência Nacional de Cartografia e Geodesia 29 e 30 de Outubro de 2015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2095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2D605-7BE7-4FC6-B5A5-B4353187808C}" type="datetime1">
              <a:rPr lang="en-GB" smtClean="0"/>
              <a:t>16/06/2016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Conferência Nacional de Cartografia e Geodesia 29 e 30 de Outubro de 2015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3504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E450C-A0B8-4591-8008-F7208415424F}" type="datetime1">
              <a:rPr lang="en-GB" smtClean="0"/>
              <a:t>16/06/2016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Conferência Nacional de Cartografia e Geodesia 29 e 30 de Outubro de 2015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6114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6C60F-17D0-4EEE-A0AC-0A907CF97D7D}" type="datetime1">
              <a:rPr lang="en-GB" smtClean="0"/>
              <a:t>16/06/2016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Conferência Nacional de Cartografia e Geodesia 29 e 30 de Outubro de 2015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7576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1415253"/>
            <a:ext cx="7886700" cy="3206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156B83-0528-41CA-8292-0CE5302D16D7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dirty="0" smtClean="0"/>
              <a:t>3º Encontro de Utilizadores QGIS Portugal    17-18 de Junho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A7596-384E-4EF3-9C2A-6649CDFD804E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60349" y="177593"/>
            <a:ext cx="8721869" cy="105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038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5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geonet.fc.up.pt/rusle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PT" sz="3200" b="1" dirty="0"/>
              <a:t>Desenvolvimento de aplicações em QGIS para modelos de gestão de </a:t>
            </a:r>
            <a:r>
              <a:rPr lang="pt-PT" sz="3200" b="1" dirty="0" smtClean="0"/>
              <a:t>risco</a:t>
            </a:r>
            <a:br>
              <a:rPr lang="pt-PT" sz="3200" b="1" dirty="0" smtClean="0"/>
            </a:br>
            <a:r>
              <a:rPr lang="pt-PT" sz="1800" b="1" dirty="0" smtClean="0"/>
              <a:t>QGIS applications development for risk models</a:t>
            </a:r>
            <a:r>
              <a:rPr lang="en-GB" sz="3200" dirty="0"/>
              <a:t/>
            </a:r>
            <a:br>
              <a:rPr lang="en-GB" sz="3200" dirty="0"/>
            </a:br>
            <a:endParaRPr lang="en-GB" sz="3200" dirty="0"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687355" cy="2708611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</a:pPr>
            <a:r>
              <a:rPr lang="pt-BR" sz="3400" u="sng" dirty="0"/>
              <a:t>Lia  </a:t>
            </a:r>
            <a:r>
              <a:rPr lang="pt-BR" sz="3400" u="sng" dirty="0" smtClean="0"/>
              <a:t>DUARTE*</a:t>
            </a:r>
            <a:r>
              <a:rPr lang="pt-BR" sz="3400" u="sng" baseline="30000" dirty="0" smtClean="0"/>
              <a:t>1,2</a:t>
            </a:r>
            <a:r>
              <a:rPr lang="pt-BR" sz="3400" dirty="0" smtClean="0"/>
              <a:t>, </a:t>
            </a:r>
            <a:r>
              <a:rPr lang="pt-BR" sz="3400" dirty="0"/>
              <a:t>Ana Cláudia </a:t>
            </a:r>
            <a:r>
              <a:rPr lang="pt-BR" sz="3400" dirty="0" smtClean="0"/>
              <a:t>TEODORO</a:t>
            </a:r>
            <a:r>
              <a:rPr lang="pt-BR" sz="3400" baseline="30000" dirty="0" smtClean="0"/>
              <a:t>1,2</a:t>
            </a:r>
            <a:r>
              <a:rPr lang="pt-BR" sz="3400" dirty="0" smtClean="0"/>
              <a:t>, </a:t>
            </a:r>
            <a:r>
              <a:rPr lang="pt-BR" sz="3400" dirty="0"/>
              <a:t>José Alberto </a:t>
            </a:r>
            <a:r>
              <a:rPr lang="pt-BR" sz="3400" dirty="0" smtClean="0"/>
              <a:t>GONÇALVES</a:t>
            </a:r>
            <a:r>
              <a:rPr lang="pt-BR" sz="3400" baseline="30000" dirty="0" smtClean="0"/>
              <a:t>2,3</a:t>
            </a:r>
            <a:r>
              <a:rPr lang="pt-BR" sz="3400" dirty="0" smtClean="0"/>
              <a:t> </a:t>
            </a:r>
          </a:p>
          <a:p>
            <a:pPr>
              <a:lnSpc>
                <a:spcPct val="120000"/>
              </a:lnSpc>
            </a:pPr>
            <a:r>
              <a:rPr lang="pt-BR" sz="3400" baseline="30000" dirty="0" smtClean="0"/>
              <a:t>1</a:t>
            </a:r>
            <a:r>
              <a:rPr lang="pt-BR" sz="3400" dirty="0" smtClean="0"/>
              <a:t> </a:t>
            </a:r>
            <a:r>
              <a:rPr lang="pt-BR" sz="3400" dirty="0"/>
              <a:t>Instituto Ciências da Terra (ICT); Polo FCUP</a:t>
            </a:r>
          </a:p>
          <a:p>
            <a:pPr>
              <a:lnSpc>
                <a:spcPct val="120000"/>
              </a:lnSpc>
            </a:pPr>
            <a:r>
              <a:rPr lang="pt-BR" sz="3400" baseline="30000" dirty="0"/>
              <a:t>2</a:t>
            </a:r>
            <a:r>
              <a:rPr lang="pt-BR" sz="3400" dirty="0" smtClean="0"/>
              <a:t>Departamento </a:t>
            </a:r>
            <a:r>
              <a:rPr lang="pt-BR" sz="3400" dirty="0"/>
              <a:t>de Geociências, Ambiente e Ordenamento do Território, </a:t>
            </a:r>
            <a:r>
              <a:rPr lang="pt-BR" sz="3400" dirty="0" smtClean="0"/>
              <a:t>FCUP</a:t>
            </a:r>
            <a:endParaRPr lang="pt-BR" sz="3400" dirty="0"/>
          </a:p>
          <a:p>
            <a:pPr>
              <a:lnSpc>
                <a:spcPct val="120000"/>
              </a:lnSpc>
            </a:pPr>
            <a:r>
              <a:rPr lang="pt-BR" sz="3400" baseline="30000" dirty="0"/>
              <a:t>3 </a:t>
            </a:r>
            <a:r>
              <a:rPr lang="pt-BR" sz="3400" dirty="0" smtClean="0"/>
              <a:t>CIIMAR</a:t>
            </a:r>
            <a:r>
              <a:rPr lang="pt-BR" sz="3400" dirty="0"/>
              <a:t>, Universidade do Porto</a:t>
            </a:r>
          </a:p>
          <a:p>
            <a:pPr>
              <a:lnSpc>
                <a:spcPct val="120000"/>
              </a:lnSpc>
            </a:pPr>
            <a:r>
              <a:rPr lang="pt-BR" sz="3400" baseline="30000" dirty="0"/>
              <a:t>3</a:t>
            </a:r>
            <a:r>
              <a:rPr lang="pt-BR" sz="3400" dirty="0"/>
              <a:t> </a:t>
            </a:r>
            <a:r>
              <a:rPr lang="pt-BR" sz="3400" dirty="0" smtClean="0"/>
              <a:t>(*liaduarte@fc.up.pt</a:t>
            </a:r>
            <a:r>
              <a:rPr lang="pt-BR" sz="3400" dirty="0"/>
              <a:t>; amteodor@fc.up.pt; </a:t>
            </a:r>
            <a:r>
              <a:rPr lang="pt-BR" sz="3400" dirty="0" smtClean="0"/>
              <a:t>jagoncal@fc.up.pt)</a:t>
            </a:r>
            <a:endParaRPr lang="pt-BR" sz="3400" dirty="0"/>
          </a:p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  <a:endParaRPr lang="pt-BR" dirty="0" smtClean="0"/>
          </a:p>
          <a:p>
            <a:r>
              <a:rPr lang="pt-BR" dirty="0" smtClean="0"/>
              <a:t>17-18 </a:t>
            </a:r>
            <a:r>
              <a:rPr lang="pt-BR" dirty="0"/>
              <a:t>de Junho, 2016 - Porto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CCE85-BE76-4AE0-B219-32FA79ED42A2}" type="datetime1">
              <a:rPr lang="en-GB" smtClean="0"/>
              <a:t>16/06/2016</a:t>
            </a:fld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7915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85"/>
    </mc:Choice>
    <mc:Fallback xmlns="">
      <p:transition spd="slow" advTm="32485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Objective of DRASTIC Model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3º Encontro de Utilizadores QGIS Portugal </a:t>
            </a:r>
          </a:p>
          <a:p>
            <a:r>
              <a:rPr lang="pt-BR" dirty="0" smtClean="0"/>
              <a:t>17-18 de Junho, 2016 - Porto</a:t>
            </a:r>
            <a:endParaRPr lang="en-GB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10</a:t>
            </a:fld>
            <a:endParaRPr lang="en-GB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095161594"/>
              </p:ext>
            </p:extLst>
          </p:nvPr>
        </p:nvGraphicFramePr>
        <p:xfrm>
          <a:off x="1727899" y="2188097"/>
          <a:ext cx="6015642" cy="3551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186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Objective of RUSLE Model</a:t>
            </a:r>
            <a:endParaRPr lang="en-GB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11</a:t>
            </a:fld>
            <a:endParaRPr lang="en-GB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640535530"/>
              </p:ext>
            </p:extLst>
          </p:nvPr>
        </p:nvGraphicFramePr>
        <p:xfrm>
          <a:off x="3028950" y="1301362"/>
          <a:ext cx="6015642" cy="3551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939939746"/>
              </p:ext>
            </p:extLst>
          </p:nvPr>
        </p:nvGraphicFramePr>
        <p:xfrm>
          <a:off x="1648495" y="4237150"/>
          <a:ext cx="5569308" cy="2484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9" name="Oval 8"/>
          <p:cNvSpPr/>
          <p:nvPr/>
        </p:nvSpPr>
        <p:spPr>
          <a:xfrm>
            <a:off x="7392473" y="5009882"/>
            <a:ext cx="1481070" cy="1159099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Cambria" panose="02040503050406030204" pitchFamily="18" charset="0"/>
              </a:rPr>
              <a:t>RUSLE WEB</a:t>
            </a:r>
            <a:endParaRPr lang="en-GB" dirty="0">
              <a:latin typeface="Cambria" panose="020405030504060302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29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605"/>
    </mc:Choice>
    <mc:Fallback xmlns="">
      <p:transition spd="slow" advTm="68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Graphic spid="8" grpId="0">
        <p:bldAsOne/>
      </p:bldGraphic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Methodology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endParaRPr lang="en-GB" sz="2000" dirty="0" smtClean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dirty="0" smtClean="0"/>
              <a:t>Software </a:t>
            </a:r>
            <a:r>
              <a:rPr lang="en-GB" sz="2000" b="1" dirty="0" smtClean="0"/>
              <a:t>QGIS</a:t>
            </a:r>
            <a:endParaRPr lang="en-GB" sz="2000" b="1" dirty="0" smtClean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dirty="0" smtClean="0"/>
              <a:t>APIs (</a:t>
            </a:r>
            <a:r>
              <a:rPr lang="en-GB" sz="2000" i="1" dirty="0" err="1" smtClean="0"/>
              <a:t>Aplication</a:t>
            </a:r>
            <a:r>
              <a:rPr lang="en-GB" sz="2000" i="1" dirty="0" smtClean="0"/>
              <a:t> Programming Interface</a:t>
            </a:r>
            <a:r>
              <a:rPr lang="en-GB" sz="2000" dirty="0" smtClean="0"/>
              <a:t>): </a:t>
            </a:r>
            <a:r>
              <a:rPr lang="en-GB" sz="2000" dirty="0" err="1" smtClean="0"/>
              <a:t>Numpy</a:t>
            </a:r>
            <a:r>
              <a:rPr lang="en-GB" sz="2000" dirty="0" smtClean="0"/>
              <a:t>, SAGA, QGIS API, </a:t>
            </a:r>
            <a:r>
              <a:rPr lang="en-GB" sz="2000" dirty="0" err="1" smtClean="0"/>
              <a:t>Gdal</a:t>
            </a:r>
            <a:r>
              <a:rPr lang="en-GB" sz="2000" dirty="0" smtClean="0"/>
              <a:t>/OGR API, PyQt4 API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b="1" dirty="0" smtClean="0"/>
              <a:t>Processing </a:t>
            </a:r>
            <a:r>
              <a:rPr lang="en-GB" sz="2000" b="1" dirty="0"/>
              <a:t>Toolbox </a:t>
            </a:r>
            <a:r>
              <a:rPr lang="en-GB" sz="2000" dirty="0" smtClean="0"/>
              <a:t>algorithms</a:t>
            </a:r>
            <a:r>
              <a:rPr lang="en-GB" sz="2000" b="1" dirty="0" smtClean="0"/>
              <a:t> </a:t>
            </a:r>
            <a:r>
              <a:rPr lang="en-GB" sz="2000" dirty="0" smtClean="0"/>
              <a:t>(QGIS</a:t>
            </a:r>
            <a:r>
              <a:rPr lang="en-GB" sz="2000" dirty="0"/>
              <a:t>): </a:t>
            </a:r>
            <a:r>
              <a:rPr lang="en-GB" sz="2000" i="1" dirty="0" err="1"/>
              <a:t>ordinarykrigingglobal</a:t>
            </a:r>
            <a:r>
              <a:rPr lang="en-GB" sz="2000" dirty="0"/>
              <a:t>, </a:t>
            </a:r>
            <a:r>
              <a:rPr lang="en-GB" sz="2000" i="1" dirty="0" err="1" smtClean="0"/>
              <a:t>clipgridwithpolygon</a:t>
            </a:r>
            <a:r>
              <a:rPr lang="en-GB" sz="2000" dirty="0" smtClean="0"/>
              <a:t>, </a:t>
            </a:r>
            <a:r>
              <a:rPr lang="en-GB" sz="2000" i="1" dirty="0" err="1" smtClean="0"/>
              <a:t>cubicsplineapproximation</a:t>
            </a:r>
            <a:r>
              <a:rPr lang="en-GB" sz="2000" dirty="0" smtClean="0"/>
              <a:t>, </a:t>
            </a:r>
            <a:r>
              <a:rPr lang="en-GB" sz="2000" i="1" dirty="0" err="1" smtClean="0"/>
              <a:t>r.mapcalculator</a:t>
            </a:r>
            <a:r>
              <a:rPr lang="en-GB" sz="2000" dirty="0"/>
              <a:t>, </a:t>
            </a:r>
            <a:r>
              <a:rPr lang="en-GB" sz="2000" i="1" dirty="0" err="1"/>
              <a:t>v.surf.idw</a:t>
            </a:r>
            <a:r>
              <a:rPr lang="en-GB" sz="2000" dirty="0"/>
              <a:t> e </a:t>
            </a:r>
            <a:r>
              <a:rPr lang="en-GB" sz="2000" i="1" dirty="0" err="1"/>
              <a:t>v.surf.rst</a:t>
            </a:r>
            <a:r>
              <a:rPr lang="en-GB" sz="2000" i="1" dirty="0"/>
              <a:t> </a:t>
            </a:r>
            <a:endParaRPr lang="en-GB" sz="2000" i="1" dirty="0" smtClean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b="1" i="1" dirty="0" smtClean="0"/>
              <a:t>Python </a:t>
            </a:r>
            <a:r>
              <a:rPr lang="en-GB" sz="2000" dirty="0" smtClean="0"/>
              <a:t>programming language</a:t>
            </a:r>
            <a:endParaRPr lang="en-GB" sz="2000" b="1" i="1" dirty="0" smtClean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i="1" dirty="0" smtClean="0"/>
              <a:t>Framework</a:t>
            </a:r>
            <a:r>
              <a:rPr lang="en-GB" sz="2000" b="1" i="1" dirty="0" smtClean="0"/>
              <a:t> </a:t>
            </a:r>
            <a:r>
              <a:rPr lang="en-GB" sz="2000" b="1" i="1" dirty="0" err="1" smtClean="0"/>
              <a:t>Django</a:t>
            </a:r>
            <a:r>
              <a:rPr lang="en-GB" sz="2000" b="1" i="1" dirty="0" smtClean="0"/>
              <a:t> </a:t>
            </a:r>
            <a:r>
              <a:rPr lang="en-GB" sz="2000" i="1" dirty="0" smtClean="0"/>
              <a:t>(RUSLE WEB version)</a:t>
            </a:r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5208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777"/>
    </mc:Choice>
    <mc:Fallback xmlns="">
      <p:transition spd="slow" advTm="104777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DRASTIC Application</a:t>
            </a:r>
            <a:endParaRPr lang="en-GB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3º Encontro de Utilizadores QGIS Portugal </a:t>
            </a:r>
          </a:p>
          <a:p>
            <a:r>
              <a:rPr lang="pt-BR" dirty="0" smtClean="0"/>
              <a:t>17-18 de Junho, 2016 - Porto</a:t>
            </a:r>
            <a:endParaRPr lang="en-GB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13</a:t>
            </a:fld>
            <a:endParaRPr lang="en-GB"/>
          </a:p>
        </p:txBody>
      </p:sp>
      <p:sp>
        <p:nvSpPr>
          <p:cNvPr id="8" name="Rounded Rectangle 7"/>
          <p:cNvSpPr/>
          <p:nvPr/>
        </p:nvSpPr>
        <p:spPr>
          <a:xfrm>
            <a:off x="628650" y="2184401"/>
            <a:ext cx="2027962" cy="6414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DRASTIC Window</a:t>
            </a:r>
            <a:endParaRPr lang="en-GB" dirty="0"/>
          </a:p>
        </p:txBody>
      </p:sp>
      <p:cxnSp>
        <p:nvCxnSpPr>
          <p:cNvPr id="9" name="Elbow Connector 8"/>
          <p:cNvCxnSpPr>
            <a:stCxn id="8" idx="2"/>
          </p:cNvCxnSpPr>
          <p:nvPr/>
        </p:nvCxnSpPr>
        <p:spPr>
          <a:xfrm rot="16200000" flipH="1">
            <a:off x="1877090" y="2591386"/>
            <a:ext cx="395785" cy="86470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567444" y="3043546"/>
            <a:ext cx="1637731" cy="7847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/>
              <a:t>Map canvas</a:t>
            </a:r>
          </a:p>
          <a:p>
            <a:r>
              <a:rPr lang="en-GB" dirty="0" smtClean="0"/>
              <a:t>Menu Bar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3386309" y="3699301"/>
            <a:ext cx="0" cy="409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owchart: Process 11"/>
          <p:cNvSpPr/>
          <p:nvPr/>
        </p:nvSpPr>
        <p:spPr>
          <a:xfrm>
            <a:off x="2345015" y="4108734"/>
            <a:ext cx="2082588" cy="163773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/>
              <a:t>File menu</a:t>
            </a:r>
          </a:p>
          <a:p>
            <a:r>
              <a:rPr lang="en-GB" dirty="0" smtClean="0"/>
              <a:t>DRASTIC menu</a:t>
            </a:r>
          </a:p>
          <a:p>
            <a:r>
              <a:rPr lang="en-GB" dirty="0" smtClean="0"/>
              <a:t>Help menu</a:t>
            </a:r>
            <a:endParaRPr lang="en-GB" dirty="0"/>
          </a:p>
        </p:txBody>
      </p:sp>
      <p:pic>
        <p:nvPicPr>
          <p:cNvPr id="13" name="Imagem 2" descr="C:\Users\Lia\Desktop\Sem Título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885" y="2281547"/>
            <a:ext cx="3103529" cy="27765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2251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DRASTIC Application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3º Encontro de Utilizadores QGIS Portugal </a:t>
            </a:r>
          </a:p>
          <a:p>
            <a:r>
              <a:rPr lang="pt-BR" dirty="0" smtClean="0"/>
              <a:t>17-18 de Junho, 2016 - Porto</a:t>
            </a:r>
            <a:endParaRPr lang="en-GB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14</a:t>
            </a:fld>
            <a:endParaRPr lang="en-GB"/>
          </a:p>
        </p:txBody>
      </p:sp>
      <p:pic>
        <p:nvPicPr>
          <p:cNvPr id="7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07467" y="5139846"/>
            <a:ext cx="3853198" cy="9524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05" y="1949548"/>
            <a:ext cx="3716493" cy="429670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937" y="1541932"/>
            <a:ext cx="3072226" cy="3542866"/>
          </a:xfrm>
          <a:prstGeom prst="rect">
            <a:avLst/>
          </a:prstGeom>
        </p:spPr>
      </p:pic>
      <p:sp>
        <p:nvSpPr>
          <p:cNvPr id="12" name="Left Arrow 11"/>
          <p:cNvSpPr/>
          <p:nvPr/>
        </p:nvSpPr>
        <p:spPr>
          <a:xfrm>
            <a:off x="3724434" y="3566980"/>
            <a:ext cx="515389" cy="18288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Left Arrow 12"/>
          <p:cNvSpPr/>
          <p:nvPr/>
        </p:nvSpPr>
        <p:spPr>
          <a:xfrm>
            <a:off x="3724434" y="4247414"/>
            <a:ext cx="515389" cy="18288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Down Arrow 13"/>
          <p:cNvSpPr/>
          <p:nvPr/>
        </p:nvSpPr>
        <p:spPr>
          <a:xfrm>
            <a:off x="5007467" y="2149775"/>
            <a:ext cx="432262" cy="3990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Down Arrow 14"/>
          <p:cNvSpPr/>
          <p:nvPr/>
        </p:nvSpPr>
        <p:spPr>
          <a:xfrm>
            <a:off x="5687632" y="2149774"/>
            <a:ext cx="432262" cy="3990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6151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RUSLE Desktop Version</a:t>
            </a:r>
            <a:endParaRPr lang="en-GB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15</a:t>
            </a:fld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3311" y="3748274"/>
            <a:ext cx="3303499" cy="652372"/>
          </a:xfrm>
          <a:prstGeom prst="rect">
            <a:avLst/>
          </a:prstGeom>
        </p:spPr>
      </p:pic>
      <p:sp>
        <p:nvSpPr>
          <p:cNvPr id="10" name="Up Arrow 9"/>
          <p:cNvSpPr/>
          <p:nvPr/>
        </p:nvSpPr>
        <p:spPr>
          <a:xfrm>
            <a:off x="3076878" y="3412901"/>
            <a:ext cx="342900" cy="245563"/>
          </a:xfrm>
          <a:prstGeom prst="upArrow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Up Arrow 10"/>
          <p:cNvSpPr/>
          <p:nvPr/>
        </p:nvSpPr>
        <p:spPr>
          <a:xfrm>
            <a:off x="4983822" y="3407185"/>
            <a:ext cx="342900" cy="245563"/>
          </a:xfrm>
          <a:prstGeom prst="upArrow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Up Arrow 11"/>
          <p:cNvSpPr/>
          <p:nvPr/>
        </p:nvSpPr>
        <p:spPr>
          <a:xfrm>
            <a:off x="4041282" y="3406924"/>
            <a:ext cx="342900" cy="245563"/>
          </a:xfrm>
          <a:prstGeom prst="upArrow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Down Arrow 12"/>
          <p:cNvSpPr/>
          <p:nvPr/>
        </p:nvSpPr>
        <p:spPr>
          <a:xfrm>
            <a:off x="3609169" y="4466686"/>
            <a:ext cx="283335" cy="202086"/>
          </a:xfrm>
          <a:prstGeom prst="downArrow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Down Arrow 13"/>
          <p:cNvSpPr/>
          <p:nvPr/>
        </p:nvSpPr>
        <p:spPr>
          <a:xfrm>
            <a:off x="4598024" y="4466686"/>
            <a:ext cx="283335" cy="202086"/>
          </a:xfrm>
          <a:prstGeom prst="downArrow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Down Arrow 14"/>
          <p:cNvSpPr/>
          <p:nvPr/>
        </p:nvSpPr>
        <p:spPr>
          <a:xfrm>
            <a:off x="5528119" y="4466686"/>
            <a:ext cx="283335" cy="202086"/>
          </a:xfrm>
          <a:prstGeom prst="downArrow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2627291" y="2793565"/>
            <a:ext cx="4113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>
                <a:ln w="0"/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Cambria" panose="02040503050406030204" pitchFamily="18" charset="0"/>
              </a:rPr>
              <a:t>    R     LS      P</a:t>
            </a:r>
            <a:endParaRPr lang="en-GB" sz="3600" dirty="0">
              <a:ln w="0"/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Cambria" panose="020405030504060302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67501" y="4808307"/>
            <a:ext cx="52514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smtClean="0">
                <a:ln w="0"/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Cambria" panose="02040503050406030204" pitchFamily="18" charset="0"/>
              </a:rPr>
              <a:t>K       C  </a:t>
            </a:r>
            <a:r>
              <a:rPr lang="en-GB" sz="3200" dirty="0" smtClean="0">
                <a:ln w="0"/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Cambria" panose="02040503050406030204" pitchFamily="18" charset="0"/>
              </a:rPr>
              <a:t>RUSLE final</a:t>
            </a:r>
            <a:endParaRPr lang="en-GB" sz="3200" dirty="0">
              <a:ln w="0"/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75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98"/>
    </mc:Choice>
    <mc:Fallback xmlns="">
      <p:transition spd="slow" advTm="19398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RUSLE Desktop Version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smtClean="0"/>
              <a:t>3º Encontro de Utilizadores QGIS Portugal 17-18 de Junho, 2016 - Porto</a:t>
            </a:r>
            <a:endParaRPr lang="en-GB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16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072325"/>
            <a:ext cx="8166078" cy="414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27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RUSLE WEB Version</a:t>
            </a:r>
            <a:endParaRPr lang="en-GB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17</a:t>
            </a:fld>
            <a:endParaRPr lang="en-GB"/>
          </a:p>
        </p:txBody>
      </p:sp>
      <p:pic>
        <p:nvPicPr>
          <p:cNvPr id="7" name="Picture 6">
            <a:hlinkClick r:id="rId2"/>
          </p:cNvPr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05" y="2264624"/>
            <a:ext cx="7202780" cy="37884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6029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402"/>
    </mc:Choice>
    <mc:Fallback xmlns="">
      <p:transition spd="slow" advTm="49402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1282891"/>
            <a:ext cx="8092269" cy="646714"/>
          </a:xfrm>
        </p:spPr>
        <p:txBody>
          <a:bodyPr/>
          <a:lstStyle/>
          <a:p>
            <a:r>
              <a:rPr lang="en-GB" b="1" dirty="0" smtClean="0"/>
              <a:t>Results – DRASTIC: Case study </a:t>
            </a:r>
            <a:r>
              <a:rPr lang="en-GB" b="1" dirty="0" err="1" smtClean="0"/>
              <a:t>Castelo</a:t>
            </a:r>
            <a:r>
              <a:rPr lang="en-GB" b="1" dirty="0" smtClean="0"/>
              <a:t> </a:t>
            </a:r>
            <a:r>
              <a:rPr lang="en-GB" b="1" dirty="0" err="1" smtClean="0"/>
              <a:t>Branco</a:t>
            </a:r>
            <a:r>
              <a:rPr lang="en-GB" b="1" dirty="0" smtClean="0"/>
              <a:t>, Portugal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319867"/>
            <a:ext cx="4756150" cy="3857095"/>
          </a:xfrm>
        </p:spPr>
        <p:txBody>
          <a:bodyPr>
            <a:normAutofit fontScale="77500" lnSpcReduction="20000"/>
          </a:bodyPr>
          <a:lstStyle/>
          <a:p>
            <a:r>
              <a:rPr lang="en-GB" dirty="0" smtClean="0"/>
              <a:t>Tagus basin, near to </a:t>
            </a:r>
            <a:r>
              <a:rPr lang="en-GB" dirty="0" err="1" smtClean="0"/>
              <a:t>Castelo</a:t>
            </a:r>
            <a:r>
              <a:rPr lang="en-GB" dirty="0" smtClean="0"/>
              <a:t> </a:t>
            </a:r>
            <a:r>
              <a:rPr lang="en-GB" dirty="0" err="1" smtClean="0"/>
              <a:t>Branco</a:t>
            </a:r>
            <a:r>
              <a:rPr lang="en-GB" dirty="0" smtClean="0"/>
              <a:t> city, Portugal. </a:t>
            </a:r>
          </a:p>
          <a:p>
            <a:endParaRPr lang="en-GB" dirty="0" smtClean="0"/>
          </a:p>
          <a:p>
            <a:r>
              <a:rPr lang="en-GB" dirty="0" smtClean="0"/>
              <a:t>Groundwater system covers approximately 1500 hectares with a maximum depth of 35 meters. </a:t>
            </a:r>
          </a:p>
          <a:p>
            <a:endParaRPr lang="en-GB" dirty="0" smtClean="0"/>
          </a:p>
          <a:p>
            <a:r>
              <a:rPr lang="en-GB" dirty="0" smtClean="0"/>
              <a:t>Spatial </a:t>
            </a:r>
            <a:r>
              <a:rPr lang="en-GB" dirty="0"/>
              <a:t>resolution: 20 meters. </a:t>
            </a:r>
          </a:p>
          <a:p>
            <a:endParaRPr lang="en-GB" dirty="0"/>
          </a:p>
          <a:p>
            <a:r>
              <a:rPr lang="en-GB" dirty="0"/>
              <a:t>ETRS89 PTTM06 coordinate system. </a:t>
            </a:r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3º Encontro de Utilizadores QGIS Portugal </a:t>
            </a:r>
          </a:p>
          <a:p>
            <a:r>
              <a:rPr lang="pt-BR" dirty="0" smtClean="0"/>
              <a:t>17-18 de Junho, 2016 - Porto</a:t>
            </a:r>
            <a:endParaRPr lang="en-GB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18</a:t>
            </a:fld>
            <a:endParaRPr lang="en-GB"/>
          </a:p>
        </p:txBody>
      </p:sp>
      <p:pic>
        <p:nvPicPr>
          <p:cNvPr id="9" name="Imagem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695" y="1929605"/>
            <a:ext cx="3228975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542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Results – DRASTIC: </a:t>
            </a:r>
            <a:r>
              <a:rPr lang="en-GB" b="1" dirty="0" smtClean="0"/>
              <a:t>Case study </a:t>
            </a:r>
            <a:r>
              <a:rPr lang="en-GB" b="1" dirty="0" err="1" smtClean="0"/>
              <a:t>Castelo</a:t>
            </a:r>
            <a:r>
              <a:rPr lang="en-GB" b="1" dirty="0" smtClean="0"/>
              <a:t> </a:t>
            </a:r>
            <a:r>
              <a:rPr lang="en-GB" b="1" dirty="0" err="1"/>
              <a:t>Branco</a:t>
            </a:r>
            <a:r>
              <a:rPr lang="en-GB" b="1" dirty="0"/>
              <a:t> - Portugal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3º Encontro de Utilizadores QGIS Portugal </a:t>
            </a:r>
          </a:p>
          <a:p>
            <a:r>
              <a:rPr lang="pt-BR" dirty="0" smtClean="0"/>
              <a:t>17-18 de Junho, 2016 - Porto</a:t>
            </a:r>
            <a:endParaRPr lang="en-GB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19</a:t>
            </a:fld>
            <a:endParaRPr lang="en-GB"/>
          </a:p>
        </p:txBody>
      </p:sp>
      <p:pic>
        <p:nvPicPr>
          <p:cNvPr id="7" name="Imagem 7" descr="C:\Users\Lia\Desktop\depth map.bmp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39" y="2133599"/>
            <a:ext cx="3315821" cy="3980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Imagem 1" descr="C:\Users\Lia\Desktop\drastic.bmp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873" y="2133599"/>
            <a:ext cx="3274079" cy="39803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878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OUTLINE</a:t>
            </a:r>
            <a:endParaRPr lang="en-GB" b="1" dirty="0">
              <a:latin typeface="Cambria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pt-BR" dirty="0" smtClean="0">
                <a:latin typeface="Cambria" panose="02040503050406030204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 smtClean="0"/>
              <a:t>Objectives</a:t>
            </a:r>
            <a:endParaRPr lang="pt-BR" dirty="0">
              <a:latin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pt-BR" dirty="0" smtClean="0">
                <a:latin typeface="Cambria" panose="02040503050406030204" pitchFamily="18" charset="0"/>
              </a:rPr>
              <a:t>Methodology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dirty="0" smtClean="0"/>
              <a:t>DRASTIC Application</a:t>
            </a:r>
            <a:endParaRPr lang="pt-BR" dirty="0">
              <a:latin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pt-BR" dirty="0" smtClean="0">
                <a:latin typeface="Cambria" panose="02040503050406030204" pitchFamily="18" charset="0"/>
              </a:rPr>
              <a:t>RUSLE Application</a:t>
            </a:r>
            <a:endParaRPr lang="pt-BR" dirty="0">
              <a:latin typeface="Cambria" panose="020405030504060302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smtClean="0">
                <a:latin typeface="Cambria" panose="02040503050406030204" pitchFamily="18" charset="0"/>
              </a:rPr>
              <a:t>Desktop version</a:t>
            </a:r>
            <a:endParaRPr lang="pt-BR" dirty="0">
              <a:latin typeface="Cambria" panose="02040503050406030204" pitchFamily="18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pt-BR" dirty="0" smtClean="0">
                <a:latin typeface="Cambria" panose="02040503050406030204" pitchFamily="18" charset="0"/>
              </a:rPr>
              <a:t>WEB version</a:t>
            </a:r>
            <a:endParaRPr lang="pt-BR" dirty="0">
              <a:latin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pt-BR" dirty="0" smtClean="0">
                <a:latin typeface="Cambria" panose="02040503050406030204" pitchFamily="18" charset="0"/>
              </a:rPr>
              <a:t>Results </a:t>
            </a:r>
            <a:r>
              <a:rPr lang="pt-BR" dirty="0" smtClean="0"/>
              <a:t>and</a:t>
            </a:r>
            <a:r>
              <a:rPr lang="pt-BR" dirty="0" smtClean="0">
                <a:latin typeface="Cambria" panose="02040503050406030204" pitchFamily="18" charset="0"/>
              </a:rPr>
              <a:t> Discussion</a:t>
            </a:r>
            <a:endParaRPr lang="pt-BR" dirty="0">
              <a:latin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pt-BR" dirty="0" smtClean="0">
                <a:latin typeface="Cambria" panose="02040503050406030204" pitchFamily="18" charset="0"/>
              </a:rPr>
              <a:t>Conclusions</a:t>
            </a:r>
            <a:endParaRPr lang="pt-BR" dirty="0">
              <a:latin typeface="Cambria" panose="020405030504060302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448050" cy="365125"/>
          </a:xfrm>
        </p:spPr>
        <p:txBody>
          <a:bodyPr/>
          <a:lstStyle/>
          <a:p>
            <a:r>
              <a:rPr lang="pt-BR" dirty="0"/>
              <a:t>3º Encontro de Utilizadores QGIS Portugal </a:t>
            </a:r>
            <a:endParaRPr lang="pt-BR" dirty="0" smtClean="0"/>
          </a:p>
          <a:p>
            <a:r>
              <a:rPr lang="pt-BR" dirty="0" smtClean="0"/>
              <a:t>17-18 </a:t>
            </a:r>
            <a:r>
              <a:rPr lang="pt-BR" dirty="0"/>
              <a:t>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0534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43"/>
    </mc:Choice>
    <mc:Fallback xmlns="">
      <p:transition spd="slow" advTm="13343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Results – RUSLE: Case study </a:t>
            </a:r>
            <a:r>
              <a:rPr lang="en-GB" b="1" dirty="0" err="1" smtClean="0"/>
              <a:t>Montalegre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195862"/>
            <a:ext cx="3286527" cy="3983926"/>
          </a:xfrm>
        </p:spPr>
        <p:txBody>
          <a:bodyPr>
            <a:normAutofit fontScale="85000" lnSpcReduction="10000"/>
          </a:bodyPr>
          <a:lstStyle/>
          <a:p>
            <a:r>
              <a:rPr lang="en-GB" sz="2000" dirty="0" smtClean="0"/>
              <a:t>Covers </a:t>
            </a:r>
            <a:r>
              <a:rPr lang="en-GB" sz="2000" dirty="0"/>
              <a:t>approximately 80,580 </a:t>
            </a:r>
            <a:r>
              <a:rPr lang="en-GB" sz="2000" dirty="0" smtClean="0"/>
              <a:t>hectares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Atlantic climate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H</a:t>
            </a:r>
            <a:r>
              <a:rPr lang="en-GB" sz="2000" dirty="0" smtClean="0"/>
              <a:t>igh </a:t>
            </a:r>
            <a:r>
              <a:rPr lang="en-GB" sz="2000" dirty="0"/>
              <a:t>precipitation occurrence (1531 mm/year</a:t>
            </a:r>
            <a:r>
              <a:rPr lang="en-GB" sz="2000" dirty="0" smtClean="0"/>
              <a:t>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 smtClean="0"/>
              <a:t>High </a:t>
            </a:r>
            <a:r>
              <a:rPr lang="en-GB" sz="2000" dirty="0"/>
              <a:t>slope carries high erosion risks when soil protection measures are not </a:t>
            </a:r>
            <a:r>
              <a:rPr lang="en-GB" sz="2000" dirty="0" smtClean="0"/>
              <a:t>taken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The spatial resolution of the raster files used in this study case was defined as 20 meters.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2000" dirty="0"/>
              <a:t>The data were in the </a:t>
            </a:r>
            <a:r>
              <a:rPr lang="en-GB" sz="2000" dirty="0" smtClean="0"/>
              <a:t>ETRS89 PT-TM06 </a:t>
            </a:r>
            <a:r>
              <a:rPr lang="en-GB" sz="2000" dirty="0"/>
              <a:t>coordinate reference system (EPSG:3763).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20</a:t>
            </a:fld>
            <a:endParaRPr lang="en-GB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5205" y="2674670"/>
            <a:ext cx="4945489" cy="266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52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45"/>
    </mc:Choice>
    <mc:Fallback xmlns="">
      <p:transition spd="slow" advTm="31745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58115"/>
            <a:ext cx="8210550" cy="471489"/>
          </a:xfrm>
        </p:spPr>
        <p:txBody>
          <a:bodyPr/>
          <a:lstStyle/>
          <a:p>
            <a:r>
              <a:rPr lang="en-GB" b="1" dirty="0" smtClean="0"/>
              <a:t>Results – RUSLE: DESKTOP and WEB RUSLE map</a:t>
            </a:r>
            <a:endParaRPr lang="en-GB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21</a:t>
            </a:fld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47" y="2580424"/>
            <a:ext cx="4279243" cy="299355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0224" y="2618616"/>
            <a:ext cx="4168976" cy="295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343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"/>
    </mc:Choice>
    <mc:Fallback xmlns="">
      <p:transition spd="slow" advTm="34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Discussion</a:t>
            </a:r>
            <a:endParaRPr lang="en-GB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3º Encontro de Utilizadores QGIS Portugal </a:t>
            </a:r>
          </a:p>
          <a:p>
            <a:r>
              <a:rPr lang="pt-BR" dirty="0" smtClean="0"/>
              <a:t>17-18 de Junho, 2016 - Porto</a:t>
            </a:r>
            <a:endParaRPr lang="en-GB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22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628650" y="1929604"/>
            <a:ext cx="3977217" cy="4251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GB" sz="2400" b="1" dirty="0" smtClean="0"/>
              <a:t>DRASTIC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GB" dirty="0" smtClean="0"/>
              <a:t>The </a:t>
            </a:r>
            <a:r>
              <a:rPr lang="en-GB" dirty="0"/>
              <a:t>DRASTIC index values vary between 100 and 181.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GB" dirty="0" smtClean="0"/>
              <a:t>The </a:t>
            </a:r>
            <a:r>
              <a:rPr lang="en-GB" dirty="0"/>
              <a:t>available data were not enough to evaluate more precisely the groundwater vulnerability.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GB" dirty="0"/>
              <a:t>The DRASTIC index was obtained based in data available and based in </a:t>
            </a:r>
            <a:r>
              <a:rPr lang="en-GB" dirty="0" err="1"/>
              <a:t>Aller</a:t>
            </a:r>
            <a:r>
              <a:rPr lang="en-GB" dirty="0"/>
              <a:t> et al. (1987) DRASTIC model.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GB" dirty="0"/>
              <a:t>The DRASTIC index was created in the 80’s of the last century. However, this index is worldwide used for the hydrologist’s community.</a:t>
            </a:r>
          </a:p>
        </p:txBody>
      </p:sp>
      <p:sp>
        <p:nvSpPr>
          <p:cNvPr id="8" name="Rectangle 7"/>
          <p:cNvSpPr/>
          <p:nvPr/>
        </p:nvSpPr>
        <p:spPr>
          <a:xfrm>
            <a:off x="4845050" y="1929604"/>
            <a:ext cx="3977217" cy="4251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GB" dirty="0" smtClean="0"/>
          </a:p>
          <a:p>
            <a:pPr algn="just"/>
            <a:r>
              <a:rPr lang="en-GB" sz="2400" b="1" dirty="0" smtClean="0"/>
              <a:t>RUSLE</a:t>
            </a:r>
            <a:endParaRPr lang="en-GB" sz="2400" b="1" dirty="0"/>
          </a:p>
          <a:p>
            <a:pPr marL="228600" indent="-228600" algn="just">
              <a:buFont typeface="+mj-lt"/>
              <a:buAutoNum type="arabicPeriod"/>
            </a:pPr>
            <a:r>
              <a:rPr lang="en-GB" sz="1400" dirty="0"/>
              <a:t>29 % of the area is characterized by very low soil erosion </a:t>
            </a:r>
            <a:r>
              <a:rPr lang="en-GB" sz="1400" dirty="0" smtClean="0"/>
              <a:t>level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GB" sz="1400" dirty="0" smtClean="0"/>
              <a:t>8 </a:t>
            </a:r>
            <a:r>
              <a:rPr lang="en-GB" sz="1400" dirty="0"/>
              <a:t>% as very high to soil erosion 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GB" sz="1400" dirty="0" smtClean="0"/>
              <a:t>4 </a:t>
            </a:r>
            <a:r>
              <a:rPr lang="en-GB" sz="1400" dirty="0"/>
              <a:t>% of the total area are characterized with very high slope values along with very high soil erosion level. 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GB" sz="1400" dirty="0"/>
              <a:t> Areas with high slope values are related with high level of erosion. 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GB" sz="1400" dirty="0"/>
              <a:t>Although a large part of the study area is classified with zones as low levels of erosion, high slope values and high values of precipitation are typical of </a:t>
            </a:r>
            <a:r>
              <a:rPr lang="en-GB" sz="1400" dirty="0" err="1"/>
              <a:t>Montalegre</a:t>
            </a:r>
            <a:r>
              <a:rPr lang="en-GB" sz="1400" dirty="0"/>
              <a:t> municipality, so it stands to reasonable values classified with very high levels of erosion.</a:t>
            </a:r>
          </a:p>
          <a:p>
            <a:pPr marL="228600" indent="-228600" algn="just">
              <a:buFont typeface="+mj-lt"/>
              <a:buAutoNum type="arabicPeriod"/>
            </a:pPr>
            <a:r>
              <a:rPr lang="en-GB" sz="1400" dirty="0"/>
              <a:t>The C factor is higher in zones where the soil erosion level is lower. So in these areas the soil is more protected. </a:t>
            </a:r>
          </a:p>
        </p:txBody>
      </p:sp>
    </p:spTree>
    <p:extLst>
      <p:ext uri="{BB962C8B-B14F-4D97-AF65-F5344CB8AC3E}">
        <p14:creationId xmlns:p14="http://schemas.microsoft.com/office/powerpoint/2010/main" val="405975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1458115"/>
            <a:ext cx="8347925" cy="471489"/>
          </a:xfrm>
        </p:spPr>
        <p:txBody>
          <a:bodyPr/>
          <a:lstStyle/>
          <a:p>
            <a:r>
              <a:rPr lang="en-GB" b="1" dirty="0" smtClean="0"/>
              <a:t>Conclusions – </a:t>
            </a:r>
            <a:r>
              <a:rPr lang="en-GB" sz="2400" b="1" dirty="0" smtClean="0"/>
              <a:t>DRASTIC Application main advantages</a:t>
            </a:r>
            <a:endParaRPr lang="en-GB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dirty="0" smtClean="0"/>
              <a:t>Generating </a:t>
            </a:r>
            <a:r>
              <a:rPr lang="en-GB" dirty="0"/>
              <a:t>several procedures, giving the possibility of </a:t>
            </a:r>
            <a:r>
              <a:rPr lang="en-GB" dirty="0" err="1"/>
              <a:t>analyzing</a:t>
            </a:r>
            <a:r>
              <a:rPr lang="en-GB" dirty="0"/>
              <a:t> and change the final </a:t>
            </a:r>
            <a:r>
              <a:rPr lang="en-GB" dirty="0" smtClean="0"/>
              <a:t>map</a:t>
            </a:r>
            <a:r>
              <a:rPr lang="en-GB" dirty="0"/>
              <a:t>.</a:t>
            </a:r>
          </a:p>
          <a:p>
            <a:pPr algn="just"/>
            <a:r>
              <a:rPr lang="en-GB" dirty="0" smtClean="0"/>
              <a:t>DRASTIC - Net </a:t>
            </a:r>
            <a:r>
              <a:rPr lang="en-GB" dirty="0"/>
              <a:t>Recharge presents two different methods to generate the result.</a:t>
            </a:r>
          </a:p>
          <a:p>
            <a:pPr algn="just"/>
            <a:r>
              <a:rPr lang="en-GB" dirty="0"/>
              <a:t>Easiness and quickness to produce maps.</a:t>
            </a:r>
          </a:p>
          <a:p>
            <a:pPr algn="just"/>
            <a:r>
              <a:rPr lang="en-GB" dirty="0"/>
              <a:t>Change the indexes and weights until get the better interpretation to his study area.</a:t>
            </a:r>
          </a:p>
          <a:p>
            <a:pPr algn="just"/>
            <a:r>
              <a:rPr lang="en-GB" dirty="0"/>
              <a:t>Open source software makes it easier to obtain and use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3º Encontro de Utilizadores QGIS Portugal </a:t>
            </a:r>
          </a:p>
          <a:p>
            <a:r>
              <a:rPr lang="pt-BR" dirty="0" smtClean="0"/>
              <a:t>17-18 de Junho, 2016 - Porto</a:t>
            </a:r>
            <a:endParaRPr lang="en-GB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41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RUSLE desktop application</a:t>
            </a:r>
            <a:endParaRPr lang="en-GB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24</a:t>
            </a:fld>
            <a:endParaRPr lang="en-GB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520326502"/>
              </p:ext>
            </p:extLst>
          </p:nvPr>
        </p:nvGraphicFramePr>
        <p:xfrm>
          <a:off x="628650" y="1751527"/>
          <a:ext cx="7886700" cy="51064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9594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14"/>
    </mc:Choice>
    <mc:Fallback xmlns="">
      <p:transition spd="slow" advTm="34414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RUSLE WEB application</a:t>
            </a:r>
            <a:endParaRPr lang="en-GB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25</a:t>
            </a:fld>
            <a:endParaRPr lang="en-GB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759536624"/>
              </p:ext>
            </p:extLst>
          </p:nvPr>
        </p:nvGraphicFramePr>
        <p:xfrm>
          <a:off x="628650" y="1249878"/>
          <a:ext cx="7886700" cy="51064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6041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03"/>
    </mc:Choice>
    <mc:Fallback xmlns="">
      <p:transition spd="slow" advTm="37903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Conclusions - RUSLE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endParaRPr lang="en-GB" sz="2000" dirty="0" smtClean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dirty="0" smtClean="0"/>
              <a:t>There </a:t>
            </a:r>
            <a:r>
              <a:rPr lang="en-GB" sz="2000" dirty="0"/>
              <a:t>are some differences between the two applications, although the two of them presents a very good performance in creating the maps. </a:t>
            </a:r>
            <a:endParaRPr lang="en-GB" sz="2000" dirty="0" smtClean="0"/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n-GB" sz="2000" dirty="0"/>
              <a:t>The model implemented is adapted for Portugal and uses the pdf tables defined by </a:t>
            </a:r>
            <a:r>
              <a:rPr lang="en-GB" sz="2000" dirty="0" err="1"/>
              <a:t>Pimenta</a:t>
            </a:r>
            <a:r>
              <a:rPr lang="en-GB" sz="2000" dirty="0"/>
              <a:t> (1998). </a:t>
            </a:r>
            <a:r>
              <a:rPr lang="en-GB" sz="2000" dirty="0" smtClean="0"/>
              <a:t>However, </a:t>
            </a:r>
            <a:r>
              <a:rPr lang="en-GB" sz="2000" dirty="0"/>
              <a:t>this model can be adapted to other countries or regions if other tables were incorporated. 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dirty="0" smtClean="0"/>
              <a:t>The </a:t>
            </a:r>
            <a:r>
              <a:rPr lang="en-GB" sz="2000" dirty="0"/>
              <a:t>two versions developed can be very useful to create the maps necessary to evaluate soil erosion in certain zones</a:t>
            </a:r>
            <a:r>
              <a:rPr lang="en-GB" sz="2000" dirty="0" smtClean="0"/>
              <a:t>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dirty="0" smtClean="0"/>
              <a:t>The two versions are freely available.</a:t>
            </a:r>
            <a:endParaRPr lang="en-GB" sz="2000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308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97"/>
    </mc:Choice>
    <mc:Fallback xmlns="">
      <p:transition spd="slow" advTm="33497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93333"/>
            <a:ext cx="7772400" cy="1816630"/>
          </a:xfrm>
        </p:spPr>
        <p:txBody>
          <a:bodyPr>
            <a:normAutofit fontScale="90000"/>
          </a:bodyPr>
          <a:lstStyle/>
          <a:p>
            <a:r>
              <a:rPr lang="pt-PT" sz="3200" b="1" dirty="0" smtClean="0"/>
              <a:t/>
            </a:r>
            <a:br>
              <a:rPr lang="pt-PT" sz="3200" b="1" dirty="0" smtClean="0"/>
            </a:br>
            <a:r>
              <a:rPr lang="pt-PT" sz="3200" b="1" dirty="0"/>
              <a:t/>
            </a:r>
            <a:br>
              <a:rPr lang="pt-PT" sz="3200" b="1" dirty="0"/>
            </a:br>
            <a:r>
              <a:rPr lang="pt-PT" sz="3200" b="1" dirty="0" smtClean="0"/>
              <a:t/>
            </a:r>
            <a:br>
              <a:rPr lang="pt-PT" sz="3200" b="1" dirty="0" smtClean="0"/>
            </a:br>
            <a:r>
              <a:rPr lang="pt-PT" sz="3200" b="1" dirty="0"/>
              <a:t/>
            </a:r>
            <a:br>
              <a:rPr lang="pt-PT" sz="3200" b="1" dirty="0"/>
            </a:br>
            <a:r>
              <a:rPr lang="pt-PT" sz="3200" b="1" dirty="0" smtClean="0"/>
              <a:t/>
            </a:r>
            <a:br>
              <a:rPr lang="pt-PT" sz="3200" b="1" dirty="0" smtClean="0"/>
            </a:br>
            <a:r>
              <a:rPr lang="pt-PT" sz="3200" b="1" dirty="0"/>
              <a:t/>
            </a:r>
            <a:br>
              <a:rPr lang="pt-PT" sz="3200" b="1" dirty="0"/>
            </a:br>
            <a:r>
              <a:rPr lang="pt-PT" sz="3200" b="1" dirty="0" smtClean="0"/>
              <a:t/>
            </a:r>
            <a:br>
              <a:rPr lang="pt-PT" sz="3200" b="1" dirty="0" smtClean="0"/>
            </a:br>
            <a:r>
              <a:rPr lang="pt-PT" sz="3200" b="1" dirty="0"/>
              <a:t/>
            </a:r>
            <a:br>
              <a:rPr lang="pt-PT" sz="3200" b="1" dirty="0"/>
            </a:br>
            <a:r>
              <a:rPr lang="pt-PT" sz="3200" b="1" dirty="0" smtClean="0"/>
              <a:t/>
            </a:r>
            <a:br>
              <a:rPr lang="pt-PT" sz="3200" b="1" dirty="0" smtClean="0"/>
            </a:br>
            <a:r>
              <a:rPr lang="pt-PT" sz="4400" b="1" dirty="0" smtClean="0"/>
              <a:t>Thanks for your attention!</a:t>
            </a:r>
            <a:br>
              <a:rPr lang="pt-PT" sz="4400" b="1" dirty="0" smtClean="0"/>
            </a:br>
            <a:r>
              <a:rPr lang="pt-PT" sz="3200" b="1" dirty="0" smtClean="0"/>
              <a:t/>
            </a:r>
            <a:br>
              <a:rPr lang="pt-PT" sz="3200" b="1" dirty="0" smtClean="0"/>
            </a:br>
            <a:r>
              <a:rPr lang="pt-PT" sz="3200" b="1" dirty="0" smtClean="0"/>
              <a:t>Desenvolvimento </a:t>
            </a:r>
            <a:r>
              <a:rPr lang="pt-PT" sz="3200" b="1" dirty="0"/>
              <a:t>de aplicações em QGIS para modelos de gestão de </a:t>
            </a:r>
            <a:r>
              <a:rPr lang="pt-PT" sz="3200" b="1" dirty="0" smtClean="0"/>
              <a:t>risco</a:t>
            </a:r>
            <a:br>
              <a:rPr lang="pt-PT" sz="3200" b="1" dirty="0" smtClean="0"/>
            </a:br>
            <a:r>
              <a:rPr lang="pt-PT" sz="1800" b="1" dirty="0" smtClean="0"/>
              <a:t>QGIS applications development for risk models</a:t>
            </a:r>
            <a:endParaRPr lang="en-GB" sz="3200" dirty="0"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687355" cy="2708611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</a:pPr>
            <a:r>
              <a:rPr lang="pt-BR" sz="3400" u="sng" dirty="0"/>
              <a:t>Lia  </a:t>
            </a:r>
            <a:r>
              <a:rPr lang="pt-BR" sz="3400" u="sng" dirty="0" smtClean="0"/>
              <a:t>DUARTE*</a:t>
            </a:r>
            <a:r>
              <a:rPr lang="pt-BR" sz="3400" u="sng" baseline="30000" dirty="0" smtClean="0"/>
              <a:t>1,2</a:t>
            </a:r>
            <a:r>
              <a:rPr lang="pt-BR" sz="3400" dirty="0" smtClean="0"/>
              <a:t>, </a:t>
            </a:r>
            <a:r>
              <a:rPr lang="pt-BR" sz="3400" dirty="0"/>
              <a:t>Ana Cláudia </a:t>
            </a:r>
            <a:r>
              <a:rPr lang="pt-BR" sz="3400" dirty="0" smtClean="0"/>
              <a:t>TEODORO</a:t>
            </a:r>
            <a:r>
              <a:rPr lang="pt-BR" sz="3400" baseline="30000" dirty="0" smtClean="0"/>
              <a:t>1,2</a:t>
            </a:r>
            <a:r>
              <a:rPr lang="pt-BR" sz="3400" dirty="0" smtClean="0"/>
              <a:t>, </a:t>
            </a:r>
            <a:r>
              <a:rPr lang="pt-BR" sz="3400" dirty="0"/>
              <a:t>José Alberto </a:t>
            </a:r>
            <a:r>
              <a:rPr lang="pt-BR" sz="3400" dirty="0" smtClean="0"/>
              <a:t>GONÇALVES</a:t>
            </a:r>
            <a:r>
              <a:rPr lang="pt-BR" sz="3400" baseline="30000" dirty="0" smtClean="0"/>
              <a:t>2,3</a:t>
            </a:r>
            <a:r>
              <a:rPr lang="pt-BR" sz="3400" dirty="0" smtClean="0"/>
              <a:t> </a:t>
            </a:r>
          </a:p>
          <a:p>
            <a:pPr>
              <a:lnSpc>
                <a:spcPct val="120000"/>
              </a:lnSpc>
            </a:pPr>
            <a:r>
              <a:rPr lang="pt-BR" sz="3400" baseline="30000" dirty="0" smtClean="0"/>
              <a:t>1</a:t>
            </a:r>
            <a:r>
              <a:rPr lang="pt-BR" sz="3400" dirty="0" smtClean="0"/>
              <a:t> </a:t>
            </a:r>
            <a:r>
              <a:rPr lang="pt-BR" sz="3400" dirty="0"/>
              <a:t>Instituto Ciências da Terra (ICT); Polo FCUP</a:t>
            </a:r>
          </a:p>
          <a:p>
            <a:pPr>
              <a:lnSpc>
                <a:spcPct val="120000"/>
              </a:lnSpc>
            </a:pPr>
            <a:r>
              <a:rPr lang="pt-BR" sz="3400" baseline="30000" dirty="0"/>
              <a:t>2</a:t>
            </a:r>
            <a:r>
              <a:rPr lang="pt-BR" sz="3400" dirty="0" smtClean="0"/>
              <a:t>Departamento </a:t>
            </a:r>
            <a:r>
              <a:rPr lang="pt-BR" sz="3400" dirty="0"/>
              <a:t>de Geociências, Ambiente e Ordenamento do Território, </a:t>
            </a:r>
            <a:r>
              <a:rPr lang="pt-BR" sz="3400" dirty="0" smtClean="0"/>
              <a:t>FCUP</a:t>
            </a:r>
            <a:endParaRPr lang="pt-BR" sz="3400" dirty="0"/>
          </a:p>
          <a:p>
            <a:pPr>
              <a:lnSpc>
                <a:spcPct val="120000"/>
              </a:lnSpc>
            </a:pPr>
            <a:r>
              <a:rPr lang="pt-BR" sz="3400" baseline="30000" dirty="0"/>
              <a:t>3 </a:t>
            </a:r>
            <a:r>
              <a:rPr lang="pt-BR" sz="3400" dirty="0" smtClean="0"/>
              <a:t>CIIMAR</a:t>
            </a:r>
            <a:r>
              <a:rPr lang="pt-BR" sz="3400" dirty="0"/>
              <a:t>, Universidade do Porto</a:t>
            </a:r>
          </a:p>
          <a:p>
            <a:pPr>
              <a:lnSpc>
                <a:spcPct val="120000"/>
              </a:lnSpc>
            </a:pPr>
            <a:r>
              <a:rPr lang="pt-BR" sz="3400" baseline="30000" dirty="0"/>
              <a:t>3</a:t>
            </a:r>
            <a:r>
              <a:rPr lang="pt-BR" sz="3400" dirty="0"/>
              <a:t> </a:t>
            </a:r>
            <a:r>
              <a:rPr lang="pt-BR" sz="3400" dirty="0" smtClean="0"/>
              <a:t>(*liaduarte@fc.up.pt</a:t>
            </a:r>
            <a:r>
              <a:rPr lang="pt-BR" sz="3400" dirty="0"/>
              <a:t>; amteodor@fc.up.pt; </a:t>
            </a:r>
            <a:r>
              <a:rPr lang="pt-BR" sz="3400" dirty="0" smtClean="0"/>
              <a:t>jagoncal@fc.up.pt)</a:t>
            </a:r>
            <a:endParaRPr lang="pt-BR" sz="3400" dirty="0"/>
          </a:p>
          <a:p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  <a:endParaRPr lang="pt-BR" dirty="0" smtClean="0"/>
          </a:p>
          <a:p>
            <a:r>
              <a:rPr lang="pt-BR" dirty="0" smtClean="0"/>
              <a:t>17-18 </a:t>
            </a:r>
            <a:r>
              <a:rPr lang="pt-BR" dirty="0"/>
              <a:t>de Junho, 2016 - Porto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CCE85-BE76-4AE0-B219-32FA79ED42A2}" type="datetime1">
              <a:rPr lang="en-GB" smtClean="0"/>
              <a:t>16/06/2016</a:t>
            </a:fld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385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85"/>
    </mc:Choice>
    <mc:Fallback xmlns="">
      <p:transition spd="slow" advTm="3248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Introduction – Groundwater vulnerability 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§"/>
            </a:pPr>
            <a:endParaRPr lang="en-GB" sz="2400" dirty="0" smtClean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400" dirty="0"/>
              <a:t>Foster (1987), employs the expression “aquifer pollution vulnerability” to represent the intrinsic characteristics which determine the sensitivity of the groundwater system to being adversely affected by an imposed pollutant load.</a:t>
            </a:r>
          </a:p>
          <a:p>
            <a:pPr marL="0" indent="0" algn="just">
              <a:buNone/>
            </a:pPr>
            <a:endParaRPr lang="en-GB" sz="2400" dirty="0" smtClean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400" dirty="0" smtClean="0"/>
              <a:t>NAP </a:t>
            </a:r>
            <a:r>
              <a:rPr lang="en-GB" sz="2400" dirty="0"/>
              <a:t>(1993), defines groundwater vulnerability to pollution as the tendency or likelihood for pollutants to reach a specified position in the groundwater system after introduction at some location above the uppermost aquifer</a:t>
            </a:r>
            <a:r>
              <a:rPr lang="en-GB" sz="2400" dirty="0" smtClean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  <a:endParaRPr lang="pt-BR" dirty="0" smtClean="0"/>
          </a:p>
          <a:p>
            <a:r>
              <a:rPr lang="pt-BR" dirty="0" smtClean="0"/>
              <a:t>17-18 </a:t>
            </a:r>
            <a:r>
              <a:rPr lang="pt-BR" dirty="0"/>
              <a:t>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901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624"/>
    </mc:Choice>
    <mc:Fallback xmlns="">
      <p:transition spd="slow" advTm="32624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DRASTIC – groundwater vulnerability</a:t>
            </a:r>
            <a:endParaRPr lang="en-GB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16/06/2016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>
                <a:solidFill>
                  <a:prstClr val="black">
                    <a:tint val="75000"/>
                  </a:prstClr>
                </a:solidFill>
              </a:rPr>
              <a:t>3º Encontro de Utilizadores QGIS Portugal </a:t>
            </a:r>
          </a:p>
          <a:p>
            <a:r>
              <a:rPr lang="pt-BR" dirty="0" smtClean="0">
                <a:solidFill>
                  <a:prstClr val="black">
                    <a:tint val="75000"/>
                  </a:prstClr>
                </a:solidFill>
              </a:rPr>
              <a:t>17-18 de Junho, 2016 - Porto</a:t>
            </a:r>
            <a:endParaRPr lang="en-GB" dirty="0" smtClean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8649" y="2133600"/>
            <a:ext cx="8125883" cy="4046538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DRASTIC index is composed by seven parameters and it is a result of weighted average of these seven </a:t>
            </a:r>
            <a:r>
              <a:rPr lang="en-GB" dirty="0" smtClean="0"/>
              <a:t>values.</a:t>
            </a:r>
          </a:p>
          <a:p>
            <a:pPr marL="0" indent="0">
              <a:buNone/>
            </a:pPr>
            <a:endParaRPr lang="it-IT" dirty="0" smtClean="0"/>
          </a:p>
          <a:p>
            <a:pPr marL="0" indent="0">
              <a:buNone/>
            </a:pPr>
            <a:endParaRPr lang="it-IT" dirty="0" smtClean="0"/>
          </a:p>
          <a:p>
            <a:pPr marL="0" indent="0">
              <a:buNone/>
            </a:pPr>
            <a:r>
              <a:rPr lang="en-GB" b="1" dirty="0" smtClean="0"/>
              <a:t>D</a:t>
            </a:r>
            <a:r>
              <a:rPr lang="en-GB" dirty="0" smtClean="0"/>
              <a:t> – Depth to Groundwater</a:t>
            </a:r>
          </a:p>
          <a:p>
            <a:pPr marL="0" indent="0">
              <a:buNone/>
            </a:pPr>
            <a:r>
              <a:rPr lang="en-GB" b="1" dirty="0" smtClean="0"/>
              <a:t>R</a:t>
            </a:r>
            <a:r>
              <a:rPr lang="en-GB" dirty="0" smtClean="0"/>
              <a:t> – Net Recharge</a:t>
            </a:r>
          </a:p>
          <a:p>
            <a:pPr marL="0" indent="0">
              <a:buNone/>
            </a:pPr>
            <a:r>
              <a:rPr lang="en-GB" b="1" dirty="0" smtClean="0"/>
              <a:t>A</a:t>
            </a:r>
            <a:r>
              <a:rPr lang="en-GB" dirty="0" smtClean="0"/>
              <a:t> – Aquifer Media		</a:t>
            </a:r>
            <a:r>
              <a:rPr lang="en-GB" b="1" dirty="0" err="1" smtClean="0"/>
              <a:t>i</a:t>
            </a:r>
            <a:r>
              <a:rPr lang="en-GB" dirty="0" smtClean="0"/>
              <a:t>-index</a:t>
            </a:r>
          </a:p>
          <a:p>
            <a:pPr marL="0" indent="0">
              <a:buNone/>
            </a:pPr>
            <a:r>
              <a:rPr lang="en-GB" b="1" dirty="0" smtClean="0"/>
              <a:t>S</a:t>
            </a:r>
            <a:r>
              <a:rPr lang="en-GB" dirty="0" smtClean="0"/>
              <a:t> – Soil Media 			</a:t>
            </a:r>
            <a:r>
              <a:rPr lang="en-GB" b="1" dirty="0" smtClean="0"/>
              <a:t>p</a:t>
            </a:r>
            <a:r>
              <a:rPr lang="en-GB" dirty="0" smtClean="0"/>
              <a:t>-weight</a:t>
            </a:r>
          </a:p>
          <a:p>
            <a:pPr marL="0" indent="0">
              <a:buNone/>
            </a:pPr>
            <a:r>
              <a:rPr lang="en-GB" b="1" dirty="0" smtClean="0"/>
              <a:t>T</a:t>
            </a:r>
            <a:r>
              <a:rPr lang="en-GB" dirty="0" smtClean="0"/>
              <a:t> – Topography </a:t>
            </a:r>
          </a:p>
          <a:p>
            <a:pPr marL="0" indent="0">
              <a:buNone/>
            </a:pPr>
            <a:r>
              <a:rPr lang="en-GB" b="1" dirty="0" smtClean="0"/>
              <a:t>I</a:t>
            </a:r>
            <a:r>
              <a:rPr lang="en-GB" dirty="0" smtClean="0"/>
              <a:t> – Impact of </a:t>
            </a:r>
            <a:r>
              <a:rPr lang="en-GB" dirty="0" err="1" smtClean="0"/>
              <a:t>Vadose</a:t>
            </a:r>
            <a:r>
              <a:rPr lang="en-GB" dirty="0"/>
              <a:t> </a:t>
            </a:r>
            <a:r>
              <a:rPr lang="en-GB" dirty="0" smtClean="0"/>
              <a:t>Zone</a:t>
            </a:r>
          </a:p>
          <a:p>
            <a:pPr marL="0" indent="0">
              <a:buNone/>
            </a:pPr>
            <a:r>
              <a:rPr lang="en-GB" b="1" dirty="0" smtClean="0"/>
              <a:t>C</a:t>
            </a:r>
            <a:r>
              <a:rPr lang="en-GB" dirty="0" smtClean="0"/>
              <a:t> – Hydraulic Conductivity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8" name="Rectangle 7"/>
          <p:cNvSpPr/>
          <p:nvPr/>
        </p:nvSpPr>
        <p:spPr>
          <a:xfrm>
            <a:off x="1054688" y="2764877"/>
            <a:ext cx="7460661" cy="5371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prstClr val="white"/>
                </a:solidFill>
              </a:rPr>
              <a:t>DRASTIC = Dp × Di + Rp × Ri + Ap × Ai + Sp × Si + Tp× Ti + Ip × Ii + Cp × Ci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950" y="3315820"/>
            <a:ext cx="1948583" cy="285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867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Introduction – Soil erosion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endParaRPr lang="en-GB" dirty="0" smtClean="0"/>
          </a:p>
          <a:p>
            <a:pPr algn="just"/>
            <a:r>
              <a:rPr lang="en-GB" sz="2400" dirty="0" smtClean="0"/>
              <a:t>Considered </a:t>
            </a:r>
            <a:r>
              <a:rPr lang="en-GB" sz="2400" dirty="0"/>
              <a:t>a serious and major environmental problem in many parts of the world, endangering areas such as agriculture, environment, natural resources, flooding and habitat </a:t>
            </a:r>
            <a:r>
              <a:rPr lang="en-GB" sz="2400" dirty="0" smtClean="0"/>
              <a:t>destruction</a:t>
            </a:r>
          </a:p>
          <a:p>
            <a:pPr marL="0" indent="0" algn="just">
              <a:buNone/>
            </a:pPr>
            <a:endParaRPr lang="en-GB" sz="2400" dirty="0"/>
          </a:p>
          <a:p>
            <a:pPr algn="just"/>
            <a:r>
              <a:rPr lang="en-GB" sz="2400" dirty="0"/>
              <a:t>Soil erosion consists in the detachments of individual soil particles from the soil mass which are transported by erosive agents, such as water or wind </a:t>
            </a:r>
          </a:p>
          <a:p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 smtClean="0"/>
              <a:t>3º Encontro de Utilizadores QGIS Portugal </a:t>
            </a:r>
          </a:p>
          <a:p>
            <a:r>
              <a:rPr lang="pt-BR" dirty="0" smtClean="0"/>
              <a:t>17-18 de Junho, 2016 - Porto</a:t>
            </a:r>
            <a:endParaRPr lang="en-GB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655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Soil erosion</a:t>
            </a:r>
            <a:endParaRPr lang="en-GB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  <a:endParaRPr lang="pt-BR" dirty="0" smtClean="0"/>
          </a:p>
          <a:p>
            <a:r>
              <a:rPr lang="pt-BR" dirty="0" smtClean="0"/>
              <a:t>17-18 </a:t>
            </a:r>
            <a:r>
              <a:rPr lang="pt-BR" dirty="0"/>
              <a:t>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6</a:t>
            </a:fld>
            <a:endParaRPr lang="en-GB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1004432"/>
              </p:ext>
            </p:extLst>
          </p:nvPr>
        </p:nvGraphicFramePr>
        <p:xfrm>
          <a:off x="628651" y="2019301"/>
          <a:ext cx="3582742" cy="4123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Right Arrow 11"/>
          <p:cNvSpPr/>
          <p:nvPr/>
        </p:nvSpPr>
        <p:spPr>
          <a:xfrm>
            <a:off x="3670479" y="3786389"/>
            <a:ext cx="850006" cy="708338"/>
          </a:xfrm>
          <a:prstGeom prst="right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ounded Rectangle 12"/>
          <p:cNvSpPr/>
          <p:nvPr/>
        </p:nvSpPr>
        <p:spPr>
          <a:xfrm>
            <a:off x="5022761" y="2788276"/>
            <a:ext cx="3232597" cy="2704563"/>
          </a:xfrm>
          <a:prstGeom prst="round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latin typeface="Cambria" panose="02040503050406030204" pitchFamily="18" charset="0"/>
              </a:rPr>
              <a:t>Define </a:t>
            </a:r>
            <a:r>
              <a:rPr lang="en-GB" dirty="0">
                <a:latin typeface="Cambria" panose="02040503050406030204" pitchFamily="18" charset="0"/>
              </a:rPr>
              <a:t>policies and </a:t>
            </a:r>
            <a:r>
              <a:rPr lang="en-GB" b="1" dirty="0">
                <a:latin typeface="Cambria" panose="02040503050406030204" pitchFamily="18" charset="0"/>
              </a:rPr>
              <a:t>prevention</a:t>
            </a:r>
            <a:r>
              <a:rPr lang="en-GB" dirty="0">
                <a:latin typeface="Cambria" panose="02040503050406030204" pitchFamily="18" charset="0"/>
              </a:rPr>
              <a:t> measures on water and soil resource </a:t>
            </a:r>
            <a:r>
              <a:rPr lang="en-GB" b="1" dirty="0">
                <a:latin typeface="Cambria" panose="02040503050406030204" pitchFamily="18" charset="0"/>
              </a:rPr>
              <a:t>conservation</a:t>
            </a:r>
          </a:p>
        </p:txBody>
      </p:sp>
    </p:spTree>
    <p:extLst>
      <p:ext uri="{BB962C8B-B14F-4D97-AF65-F5344CB8AC3E}">
        <p14:creationId xmlns:p14="http://schemas.microsoft.com/office/powerpoint/2010/main" val="34436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94"/>
    </mc:Choice>
    <mc:Fallback xmlns="">
      <p:transition spd="slow" advTm="23794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Factors that induce soil erosion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GB" sz="1800" dirty="0" smtClean="0"/>
              <a:t>Natural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800" dirty="0" smtClean="0"/>
              <a:t>Soil degradation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800" dirty="0" smtClean="0"/>
              <a:t>Water quality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800" dirty="0" smtClean="0"/>
              <a:t>Hydrogeological systems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800" dirty="0" smtClean="0"/>
              <a:t>Agricultural production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800" dirty="0" smtClean="0"/>
              <a:t>Vegetation cover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800" dirty="0" smtClean="0"/>
              <a:t>Topographic features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800" dirty="0" smtClean="0"/>
              <a:t>Climatic variables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800" dirty="0" smtClean="0"/>
              <a:t>Soil characteristics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800" dirty="0" smtClean="0"/>
              <a:t>Slope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800" dirty="0" smtClean="0"/>
              <a:t>Precipitation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sz="1800" dirty="0" smtClean="0"/>
              <a:t>Human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sz="1800" dirty="0" smtClean="0"/>
              <a:t>Agriculture activity</a:t>
            </a:r>
            <a:endParaRPr lang="en-GB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41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05"/>
    </mc:Choice>
    <mc:Fallback xmlns="">
      <p:transition spd="slow" advTm="19405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RUSLE – Revised Universal Soil Loss Equation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endParaRPr lang="pt-BR" sz="1800" dirty="0" smtClean="0"/>
          </a:p>
          <a:p>
            <a:pPr algn="just">
              <a:buFont typeface="Wingdings" panose="05000000000000000000" pitchFamily="2" charset="2"/>
              <a:buChar char="§"/>
            </a:pPr>
            <a:endParaRPr lang="pt-BR" sz="1800" dirty="0" smtClean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1800" dirty="0" smtClean="0"/>
              <a:t>Control </a:t>
            </a:r>
            <a:r>
              <a:rPr lang="en-GB" sz="1800" dirty="0"/>
              <a:t>soil </a:t>
            </a:r>
            <a:r>
              <a:rPr lang="en-GB" sz="1800" dirty="0" smtClean="0"/>
              <a:t>erosion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1800" dirty="0"/>
              <a:t>A</a:t>
            </a:r>
            <a:r>
              <a:rPr lang="en-GB" sz="1800" dirty="0" smtClean="0"/>
              <a:t>ssess </a:t>
            </a:r>
            <a:r>
              <a:rPr lang="en-GB" sz="1800" dirty="0"/>
              <a:t>soil erosion </a:t>
            </a:r>
            <a:r>
              <a:rPr lang="en-GB" sz="1800" dirty="0" smtClean="0"/>
              <a:t>risk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1800" dirty="0"/>
              <a:t>E</a:t>
            </a:r>
            <a:r>
              <a:rPr lang="en-GB" sz="1800" dirty="0" smtClean="0"/>
              <a:t>stimate </a:t>
            </a:r>
            <a:r>
              <a:rPr lang="en-GB" sz="1800" dirty="0"/>
              <a:t>soil erosion loss</a:t>
            </a:r>
            <a:endParaRPr lang="pt-BR" sz="18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8</a:t>
            </a:fld>
            <a:endParaRPr lang="en-GB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54597649"/>
              </p:ext>
            </p:extLst>
          </p:nvPr>
        </p:nvGraphicFramePr>
        <p:xfrm>
          <a:off x="3780083" y="2163650"/>
          <a:ext cx="5355733" cy="3868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792051" y="5306095"/>
                <a:ext cx="332655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i="1" smtClean="0">
                          <a:ln w="0"/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Cambria Math" panose="02040503050406030204" pitchFamily="18" charset="0"/>
                        </a:rPr>
                        <m:t>𝑅𝑈𝑆𝐿𝐸</m:t>
                      </m:r>
                      <m:r>
                        <a:rPr lang="en-GB" sz="2000" i="1" smtClean="0">
                          <a:ln w="0"/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sz="2000" i="1" smtClean="0">
                          <a:ln w="0"/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n-GB" sz="2000" i="1" smtClean="0">
                          <a:ln w="0"/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GB" sz="2000" i="1" smtClean="0">
                          <a:ln w="0"/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𝐾</m:t>
                      </m:r>
                      <m:r>
                        <a:rPr lang="en-GB" sz="2000" i="1" smtClean="0">
                          <a:ln w="0"/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GB" sz="2000" i="1" smtClean="0">
                          <a:ln w="0"/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𝐿𝑆</m:t>
                      </m:r>
                      <m:r>
                        <a:rPr lang="en-GB" sz="2000" i="1" smtClean="0">
                          <a:ln w="0"/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GB" sz="2000" i="1" smtClean="0">
                          <a:ln w="0"/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GB" sz="2000" i="1" smtClean="0">
                          <a:ln w="0"/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GB" sz="2000" i="1" smtClean="0">
                          <a:ln w="0"/>
                          <a:effectLst>
                            <a:outerShdw blurRad="50800" dist="38100" dir="2700000" algn="tl" rotWithShape="0">
                              <a:prstClr val="black">
                                <a:alpha val="40000"/>
                              </a:prst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</m:oMath>
                  </m:oMathPara>
                </a14:m>
                <a:endParaRPr lang="en-GB" sz="2000" dirty="0">
                  <a:ln w="0"/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2051" y="5306095"/>
                <a:ext cx="3326552" cy="307777"/>
              </a:xfrm>
              <a:prstGeom prst="rect">
                <a:avLst/>
              </a:prstGeom>
              <a:blipFill rotWithShape="0">
                <a:blip r:embed="rId7"/>
                <a:stretch>
                  <a:fillRect l="-1648" r="-2198" b="-1568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522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590"/>
    </mc:Choice>
    <mc:Fallback xmlns="">
      <p:transition spd="slow" advTm="6159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Geographic Information System (GIS)</a:t>
            </a:r>
            <a:endParaRPr lang="en-GB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endParaRPr lang="pt-BR" sz="2000" dirty="0" smtClean="0"/>
          </a:p>
          <a:p>
            <a:pPr algn="just">
              <a:buFont typeface="Wingdings" panose="05000000000000000000" pitchFamily="2" charset="2"/>
              <a:buChar char="§"/>
            </a:pPr>
            <a:endParaRPr lang="pt-BR" sz="2000" dirty="0"/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dirty="0" smtClean="0"/>
              <a:t>GIS are </a:t>
            </a:r>
            <a:r>
              <a:rPr lang="en-GB" sz="2000" dirty="0"/>
              <a:t>often combined with soil erosion models as an effective approach to estimate the magnitude and distribution of </a:t>
            </a:r>
            <a:r>
              <a:rPr lang="en-GB" sz="2000" dirty="0" smtClean="0"/>
              <a:t>erosion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dirty="0" smtClean="0"/>
              <a:t>GIS provide powerful tools in modelling geospatial information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dirty="0"/>
              <a:t>Several studies have been developed to assess soil </a:t>
            </a:r>
            <a:r>
              <a:rPr lang="en-GB" sz="2000" dirty="0" smtClean="0"/>
              <a:t>erosion and to estimate groundwater vulnerability </a:t>
            </a:r>
            <a:r>
              <a:rPr lang="en-GB" sz="2000" dirty="0"/>
              <a:t>through </a:t>
            </a:r>
            <a:r>
              <a:rPr lang="en-GB" sz="2000" b="1" dirty="0"/>
              <a:t>GIS</a:t>
            </a:r>
            <a:r>
              <a:rPr lang="en-GB" sz="2000" dirty="0"/>
              <a:t> </a:t>
            </a:r>
            <a:r>
              <a:rPr lang="en-GB" sz="2000" b="1" dirty="0" smtClean="0"/>
              <a:t>proprietary</a:t>
            </a:r>
            <a:r>
              <a:rPr lang="en-GB" sz="2000" dirty="0" smtClean="0"/>
              <a:t> </a:t>
            </a:r>
            <a:r>
              <a:rPr lang="en-GB" sz="2000" b="1" dirty="0" smtClean="0"/>
              <a:t>software</a:t>
            </a:r>
            <a:r>
              <a:rPr lang="en-GB" sz="2000" dirty="0" smtClean="0"/>
              <a:t>, using </a:t>
            </a:r>
            <a:r>
              <a:rPr lang="en-GB" sz="2000" dirty="0"/>
              <a:t>RUSLE </a:t>
            </a:r>
            <a:r>
              <a:rPr lang="en-GB" sz="2000" dirty="0" smtClean="0"/>
              <a:t>method and DRASTIC method, respectively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GB" sz="2000" dirty="0" smtClean="0"/>
              <a:t>There isn’t a tool adapted to </a:t>
            </a:r>
            <a:r>
              <a:rPr lang="en-GB" sz="2000" dirty="0" err="1" smtClean="0"/>
              <a:t>anymodel</a:t>
            </a:r>
            <a:r>
              <a:rPr lang="en-GB" sz="2000" dirty="0" smtClean="0"/>
              <a:t> which can be </a:t>
            </a:r>
            <a:r>
              <a:rPr lang="en-GB" sz="2000" b="1" dirty="0" smtClean="0"/>
              <a:t>modified</a:t>
            </a:r>
            <a:r>
              <a:rPr lang="en-GB" sz="2000" dirty="0" smtClean="0"/>
              <a:t> and </a:t>
            </a:r>
            <a:r>
              <a:rPr lang="en-GB" sz="2000" b="1" dirty="0" smtClean="0"/>
              <a:t>freely</a:t>
            </a:r>
            <a:r>
              <a:rPr lang="en-GB" sz="2000" dirty="0" smtClean="0"/>
              <a:t> used</a:t>
            </a:r>
            <a:endParaRPr lang="pt-BR" sz="2000" b="1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CD3C9-A831-466B-8DA7-6B1438406DAD}" type="datetime1">
              <a:rPr lang="en-GB" smtClean="0"/>
              <a:t>16/06/2016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3º Encontro de Utilizadores QGIS Portugal </a:t>
            </a:r>
          </a:p>
          <a:p>
            <a:r>
              <a:rPr lang="pt-BR" dirty="0"/>
              <a:t>17-18 de Junho, 2016 - Porto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7596-384E-4EF3-9C2A-6649CDFD804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8749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354"/>
    </mc:Choice>
    <mc:Fallback xmlns="">
      <p:transition spd="slow" advTm="49354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43.7|15.1"/>
</p:tagLst>
</file>

<file path=ppt/theme/theme1.xml><?xml version="1.0" encoding="utf-8"?>
<a:theme xmlns:a="http://schemas.openxmlformats.org/drawingml/2006/main" name="Office Them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449</TotalTime>
  <Words>1895</Words>
  <Application>Microsoft Office PowerPoint</Application>
  <PresentationFormat>On-screen Show (4:3)</PresentationFormat>
  <Paragraphs>301</Paragraphs>
  <Slides>27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Cambria</vt:lpstr>
      <vt:lpstr>Cambria Math</vt:lpstr>
      <vt:lpstr>Wingdings</vt:lpstr>
      <vt:lpstr>Office Theme</vt:lpstr>
      <vt:lpstr>Desenvolvimento de aplicações em QGIS para modelos de gestão de risco QGIS applications development for risk models </vt:lpstr>
      <vt:lpstr>OUTLINE</vt:lpstr>
      <vt:lpstr>Introduction – Groundwater vulnerability </vt:lpstr>
      <vt:lpstr>DRASTIC – groundwater vulnerability</vt:lpstr>
      <vt:lpstr>Introduction – Soil erosion</vt:lpstr>
      <vt:lpstr>Soil erosion</vt:lpstr>
      <vt:lpstr>Factors that induce soil erosion</vt:lpstr>
      <vt:lpstr>RUSLE – Revised Universal Soil Loss Equation</vt:lpstr>
      <vt:lpstr>Geographic Information System (GIS)</vt:lpstr>
      <vt:lpstr>Objective of DRASTIC Model</vt:lpstr>
      <vt:lpstr>Objective of RUSLE Model</vt:lpstr>
      <vt:lpstr>Methodology</vt:lpstr>
      <vt:lpstr>DRASTIC Application</vt:lpstr>
      <vt:lpstr>DRASTIC Application</vt:lpstr>
      <vt:lpstr>RUSLE Desktop Version</vt:lpstr>
      <vt:lpstr>RUSLE Desktop Version</vt:lpstr>
      <vt:lpstr>RUSLE WEB Version</vt:lpstr>
      <vt:lpstr>Results – DRASTIC: Case study Castelo Branco, Portugal</vt:lpstr>
      <vt:lpstr>Results – DRASTIC: Case study Castelo Branco - Portugal</vt:lpstr>
      <vt:lpstr>Results – RUSLE: Case study Montalegre</vt:lpstr>
      <vt:lpstr>Results – RUSLE: DESKTOP and WEB RUSLE map</vt:lpstr>
      <vt:lpstr>Discussion</vt:lpstr>
      <vt:lpstr>Conclusions – DRASTIC Application main advantages</vt:lpstr>
      <vt:lpstr>RUSLE desktop application</vt:lpstr>
      <vt:lpstr>RUSLE WEB application</vt:lpstr>
      <vt:lpstr>Conclusions - RUSLE</vt:lpstr>
      <vt:lpstr>         Thanks for your attention!  Desenvolvimento de aplicações em QGIS para modelos de gestão de risco QGIS applications development for risk models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Desenvolvimento de uma aplicação QGIS Desktop e Web baseada no método RUSLE</dc:title>
  <dc:creator>Lia</dc:creator>
  <cp:lastModifiedBy>Lia</cp:lastModifiedBy>
  <cp:revision>61</cp:revision>
  <dcterms:created xsi:type="dcterms:W3CDTF">2015-10-13T09:26:28Z</dcterms:created>
  <dcterms:modified xsi:type="dcterms:W3CDTF">2016-06-16T10:29:38Z</dcterms:modified>
</cp:coreProperties>
</file>

<file path=docProps/thumbnail.jpeg>
</file>